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Default Extension="wmv" ContentType="video/x-ms-wmv"/>
  <Default Extension="divx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51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8" r:id="rId3"/>
    <p:sldId id="260" r:id="rId4"/>
    <p:sldId id="262" r:id="rId5"/>
    <p:sldId id="263" r:id="rId6"/>
    <p:sldId id="261" r:id="rId7"/>
    <p:sldId id="264" r:id="rId8"/>
    <p:sldId id="269" r:id="rId9"/>
    <p:sldId id="273" r:id="rId10"/>
    <p:sldId id="275" r:id="rId11"/>
    <p:sldId id="267" r:id="rId12"/>
    <p:sldId id="274" r:id="rId13"/>
    <p:sldId id="271" r:id="rId14"/>
    <p:sldId id="272" r:id="rId15"/>
    <p:sldId id="268" r:id="rId16"/>
    <p:sldId id="266" r:id="rId17"/>
    <p:sldId id="270" r:id="rId18"/>
    <p:sldId id="259" r:id="rId19"/>
  </p:sldIdLst>
  <p:sldSz cx="9144000" cy="6858000" type="screen4x3"/>
  <p:notesSz cx="6797675" cy="9874250"/>
  <p:defaultTextStyle>
    <a:defPPr>
      <a:defRPr lang="en-GB"/>
    </a:defPPr>
    <a:lvl1pPr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1pPr>
    <a:lvl2pPr marL="4572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2pPr>
    <a:lvl3pPr marL="9144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3pPr>
    <a:lvl4pPr marL="13716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4pPr>
    <a:lvl5pPr marL="18288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67C1DE46-5387-9544-9276-07E80EAEB188}">
          <p14:sldIdLst/>
        </p14:section>
        <p14:section name="Zoller" id="{880E72B5-4156-2743-BE3E-92EB6A47CFFB}">
          <p14:sldIdLst>
            <p14:sldId id="256"/>
            <p14:sldId id="258"/>
            <p14:sldId id="260"/>
            <p14:sldId id="262"/>
            <p14:sldId id="263"/>
          </p14:sldIdLst>
        </p14:section>
        <p14:section name="Päde" id="{75DFB460-1595-AC4D-9F18-7AAF16D1665F}">
          <p14:sldIdLst>
            <p14:sldId id="261"/>
            <p14:sldId id="264"/>
            <p14:sldId id="269"/>
            <p14:sldId id="273"/>
            <p14:sldId id="275"/>
          </p14:sldIdLst>
        </p14:section>
        <p14:section name="Hänni" id="{64F22F20-376A-0349-AC17-CBCDF11954E8}">
          <p14:sldIdLst>
            <p14:sldId id="267"/>
            <p14:sldId id="274"/>
            <p14:sldId id="271"/>
            <p14:sldId id="272"/>
            <p14:sldId id="268"/>
            <p14:sldId id="266"/>
            <p14:sldId id="270"/>
            <p14:sldId id="25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395"/>
    <a:srgbClr val="FF6600"/>
    <a:srgbClr val="2A6AB3"/>
    <a:srgbClr val="DFE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76" autoAdjust="0"/>
    <p:restoredTop sz="80034" autoAdjust="0"/>
  </p:normalViewPr>
  <p:slideViewPr>
    <p:cSldViewPr snapToGrid="0" showGuides="1">
      <p:cViewPr>
        <p:scale>
          <a:sx n="99" d="100"/>
          <a:sy n="99" d="100"/>
        </p:scale>
        <p:origin x="-432" y="-48"/>
      </p:cViewPr>
      <p:guideLst>
        <p:guide orient="horz" pos="603"/>
        <p:guide orient="horz" pos="299"/>
        <p:guide orient="horz" pos="2074"/>
        <p:guide orient="horz" pos="4144"/>
        <p:guide orient="horz" pos="699"/>
        <p:guide orient="horz" pos="1941"/>
        <p:guide orient="horz" pos="101"/>
        <p:guide orient="horz" pos="417"/>
        <p:guide pos="240"/>
        <p:guide pos="5520"/>
        <p:guide pos="4469"/>
        <p:guide pos="3418"/>
        <p:guide pos="2362"/>
        <p:guide pos="2879"/>
        <p:guide pos="2783"/>
        <p:guide pos="2975"/>
      </p:guideLst>
    </p:cSldViewPr>
  </p:slideViewPr>
  <p:outlineViewPr>
    <p:cViewPr varScale="1">
      <p:scale>
        <a:sx n="170" d="200"/>
        <a:sy n="170" d="200"/>
      </p:scale>
      <p:origin x="-784" y="-8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9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9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fld id="{26391C01-1D33-4C88-9C59-BD7949ED8CBF}" type="slidenum">
              <a:rPr lang="de-CH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155875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6.png>
</file>

<file path=ppt/media/image19.png>
</file>

<file path=ppt/media/image2.png>
</file>

<file path=ppt/media/image27.jpg>
</file>

<file path=ppt/media/image28.jpg>
</file>

<file path=ppt/media/image3.png>
</file>

<file path=ppt/media/image30.png>
</file>

<file path=ppt/media/image4.jpeg>
</file>

<file path=ppt/media/image5.jpeg>
</file>

<file path=ppt/media/image6.jpeg>
</file>

<file path=ppt/media/image7.jpg>
</file>

<file path=ppt/media/image8.jpg>
</file>

<file path=ppt/media/media1.wmv>
</file>

<file path=ppt/media/media2.divx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6799263" cy="98758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6799263" cy="98758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0" y="0"/>
            <a:ext cx="6799263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43225" cy="4905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dt"/>
          </p:nvPr>
        </p:nvSpPr>
        <p:spPr bwMode="auto">
          <a:xfrm>
            <a:off x="3851275" y="0"/>
            <a:ext cx="2943225" cy="4905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78" name="Rectangle 6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930275" y="741363"/>
            <a:ext cx="4933950" cy="3698875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9" name="Rectangle 7"/>
          <p:cNvSpPr>
            <a:spLocks noGrp="1" noChangeArrowheads="1"/>
          </p:cNvSpPr>
          <p:nvPr>
            <p:ph type="body"/>
          </p:nvPr>
        </p:nvSpPr>
        <p:spPr bwMode="auto">
          <a:xfrm>
            <a:off x="906463" y="4691063"/>
            <a:ext cx="4981575" cy="4438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CH" smtClean="0"/>
          </a:p>
        </p:txBody>
      </p:sp>
      <p:sp>
        <p:nvSpPr>
          <p:cNvPr id="3080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0" y="9380538"/>
            <a:ext cx="2943225" cy="4905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81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3851275" y="9380538"/>
            <a:ext cx="2943225" cy="4905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fld id="{FE4620FC-5404-4E8D-AA15-7C685E11D267}" type="slidenum">
              <a:rPr lang="en-GB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936835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Motivation:</a:t>
            </a:r>
          </a:p>
          <a:p>
            <a:r>
              <a:rPr lang="de-CH" dirty="0" smtClean="0"/>
              <a:t>2</a:t>
            </a:r>
            <a:r>
              <a:rPr lang="de-CH" baseline="0" dirty="0" smtClean="0"/>
              <a:t> </a:t>
            </a:r>
            <a:r>
              <a:rPr lang="de-CH" baseline="0" dirty="0" err="1" smtClean="0"/>
              <a:t>uf</a:t>
            </a:r>
            <a:r>
              <a:rPr lang="de-CH" baseline="0" dirty="0" smtClean="0"/>
              <a:t> </a:t>
            </a:r>
            <a:r>
              <a:rPr lang="de-CH" baseline="0" dirty="0" err="1" smtClean="0"/>
              <a:t>us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travel</a:t>
            </a:r>
            <a:r>
              <a:rPr lang="de-CH" baseline="0" dirty="0" smtClean="0"/>
              <a:t> </a:t>
            </a:r>
            <a:r>
              <a:rPr lang="de-CH" baseline="0" dirty="0" err="1" smtClean="0"/>
              <a:t>from</a:t>
            </a:r>
            <a:r>
              <a:rPr lang="de-CH" baseline="0" dirty="0" smtClean="0"/>
              <a:t> Winterthur </a:t>
            </a:r>
            <a:r>
              <a:rPr lang="de-CH" baseline="0" dirty="0" err="1" smtClean="0"/>
              <a:t>to</a:t>
            </a:r>
            <a:r>
              <a:rPr lang="de-CH" baseline="0" dirty="0" smtClean="0"/>
              <a:t> </a:t>
            </a:r>
            <a:r>
              <a:rPr lang="de-CH" baseline="0" dirty="0" err="1" smtClean="0"/>
              <a:t>Zurich</a:t>
            </a:r>
            <a:r>
              <a:rPr lang="de-CH" baseline="0" dirty="0" smtClean="0"/>
              <a:t> </a:t>
            </a:r>
            <a:r>
              <a:rPr lang="de-CH" baseline="0" dirty="0" err="1" smtClean="0"/>
              <a:t>every</a:t>
            </a:r>
            <a:r>
              <a:rPr lang="de-CH" baseline="0" dirty="0" smtClean="0"/>
              <a:t> </a:t>
            </a:r>
            <a:r>
              <a:rPr lang="de-CH" baseline="0" dirty="0" err="1" smtClean="0"/>
              <a:t>day</a:t>
            </a:r>
            <a:endParaRPr lang="de-CH" baseline="0" dirty="0" smtClean="0"/>
          </a:p>
          <a:p>
            <a:r>
              <a:rPr lang="de-CH" baseline="0" dirty="0" smtClean="0"/>
              <a:t>-&gt; </a:t>
            </a:r>
            <a:r>
              <a:rPr lang="de-CH" baseline="0" dirty="0" err="1" smtClean="0"/>
              <a:t>experience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pedestrian</a:t>
            </a:r>
            <a:r>
              <a:rPr lang="de-CH" baseline="0" dirty="0" smtClean="0"/>
              <a:t> </a:t>
            </a:r>
            <a:r>
              <a:rPr lang="de-CH" baseline="0" dirty="0" err="1" smtClean="0"/>
              <a:t>crowds</a:t>
            </a:r>
            <a:r>
              <a:rPr lang="de-CH" baseline="0" dirty="0" smtClean="0"/>
              <a:t> on </a:t>
            </a:r>
            <a:r>
              <a:rPr lang="de-CH" baseline="0" dirty="0" err="1" smtClean="0"/>
              <a:t>train</a:t>
            </a:r>
            <a:r>
              <a:rPr lang="de-CH" baseline="0" dirty="0" smtClean="0"/>
              <a:t> </a:t>
            </a:r>
            <a:r>
              <a:rPr lang="de-CH" baseline="0" dirty="0" err="1" smtClean="0"/>
              <a:t>platforms</a:t>
            </a:r>
            <a:endParaRPr lang="de-CH" baseline="0" dirty="0" smtClean="0"/>
          </a:p>
          <a:p>
            <a:endParaRPr lang="de-CH" baseline="0" dirty="0" smtClean="0"/>
          </a:p>
          <a:p>
            <a:r>
              <a:rPr lang="de-CH" baseline="0" dirty="0" smtClean="0"/>
              <a:t>-&gt;</a:t>
            </a:r>
            <a:r>
              <a:rPr lang="de-CH" baseline="0" dirty="0" err="1" smtClean="0"/>
              <a:t>Questions</a:t>
            </a:r>
            <a:r>
              <a:rPr lang="de-CH" baseline="0" dirty="0" smtClean="0"/>
              <a:t>:</a:t>
            </a:r>
          </a:p>
          <a:p>
            <a:pPr marL="171450" indent="-171450">
              <a:buFontTx/>
              <a:buChar char="-"/>
            </a:pPr>
            <a:r>
              <a:rPr lang="de-CH" baseline="0" dirty="0" err="1" smtClean="0"/>
              <a:t>Social</a:t>
            </a:r>
            <a:r>
              <a:rPr lang="de-CH" baseline="0" dirty="0" smtClean="0"/>
              <a:t> </a:t>
            </a:r>
            <a:r>
              <a:rPr lang="de-CH" baseline="0" dirty="0" err="1" smtClean="0"/>
              <a:t>force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modell</a:t>
            </a:r>
            <a:r>
              <a:rPr lang="de-CH" baseline="0" dirty="0" smtClean="0"/>
              <a:t> </a:t>
            </a:r>
            <a:r>
              <a:rPr lang="de-CH" baseline="0" dirty="0" err="1" smtClean="0"/>
              <a:t>adaptable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to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train</a:t>
            </a:r>
            <a:r>
              <a:rPr lang="de-CH" baseline="0" dirty="0" smtClean="0"/>
              <a:t> </a:t>
            </a:r>
            <a:r>
              <a:rPr lang="de-CH" baseline="0" dirty="0" err="1" smtClean="0"/>
              <a:t>platform</a:t>
            </a:r>
            <a:r>
              <a:rPr lang="de-CH" baseline="0" dirty="0" smtClean="0"/>
              <a:t> </a:t>
            </a:r>
            <a:r>
              <a:rPr lang="de-CH" baseline="0" dirty="0" err="1" smtClean="0"/>
              <a:t>situations</a:t>
            </a:r>
            <a:r>
              <a:rPr lang="de-CH" baseline="0" dirty="0" smtClean="0"/>
              <a:t> (e.g. real </a:t>
            </a:r>
            <a:r>
              <a:rPr lang="de-CH" baseline="0" dirty="0" err="1" smtClean="0"/>
              <a:t>situations</a:t>
            </a:r>
            <a:r>
              <a:rPr lang="de-CH" baseline="0" dirty="0" smtClean="0"/>
              <a:t>)?</a:t>
            </a:r>
          </a:p>
          <a:p>
            <a:pPr marL="171450" indent="-171450">
              <a:buFontTx/>
              <a:buChar char="-"/>
            </a:pPr>
            <a:r>
              <a:rPr lang="de-CH" baseline="0" dirty="0" err="1" smtClean="0"/>
              <a:t>Adjustments</a:t>
            </a:r>
            <a:r>
              <a:rPr lang="de-CH" baseline="0" dirty="0" smtClean="0"/>
              <a:t> </a:t>
            </a:r>
            <a:r>
              <a:rPr lang="de-CH" baseline="0" dirty="0" err="1" smtClean="0"/>
              <a:t>needed</a:t>
            </a:r>
            <a:r>
              <a:rPr lang="de-CH" baseline="0" dirty="0" smtClean="0"/>
              <a:t>?</a:t>
            </a:r>
          </a:p>
          <a:p>
            <a:pPr marL="171450" indent="-171450">
              <a:buFontTx/>
              <a:buChar char="-"/>
            </a:pPr>
            <a:r>
              <a:rPr lang="de-CH" baseline="0" dirty="0" smtClean="0"/>
              <a:t>Optimal </a:t>
            </a:r>
            <a:r>
              <a:rPr lang="de-CH" baseline="0" dirty="0" err="1" smtClean="0"/>
              <a:t>width</a:t>
            </a:r>
            <a:r>
              <a:rPr lang="de-CH" baseline="0" dirty="0" smtClean="0"/>
              <a:t> </a:t>
            </a:r>
            <a:r>
              <a:rPr lang="de-CH" baseline="0" dirty="0" err="1" smtClean="0"/>
              <a:t>of</a:t>
            </a:r>
            <a:r>
              <a:rPr lang="de-CH" baseline="0" dirty="0" smtClean="0"/>
              <a:t> </a:t>
            </a:r>
            <a:r>
              <a:rPr lang="de-CH" baseline="0" dirty="0" err="1" smtClean="0"/>
              <a:t>stair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to</a:t>
            </a:r>
            <a:r>
              <a:rPr lang="de-CH" baseline="0" dirty="0" smtClean="0"/>
              <a:t> </a:t>
            </a:r>
            <a:r>
              <a:rPr lang="de-CH" baseline="0" dirty="0" err="1" smtClean="0"/>
              <a:t>minimize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bottleneck</a:t>
            </a:r>
            <a:r>
              <a:rPr lang="de-CH" baseline="0" dirty="0" smtClean="0"/>
              <a:t> </a:t>
            </a:r>
            <a:r>
              <a:rPr lang="de-CH" baseline="0" dirty="0" err="1" smtClean="0"/>
              <a:t>situations</a:t>
            </a:r>
            <a:r>
              <a:rPr lang="de-CH" baseline="0" dirty="0" smtClean="0"/>
              <a:t>?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61078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Mentioned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as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spawn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problem</a:t>
            </a:r>
            <a:endParaRPr lang="de-DE" sz="1200" kern="1200" dirty="0" smtClean="0">
              <a:solidFill>
                <a:srgbClr val="000000"/>
              </a:solidFill>
              <a:latin typeface="Times New Roman" pitchFamily="16" charset="0"/>
              <a:ea typeface="+mn-ea"/>
              <a:cs typeface="+mn-cs"/>
            </a:endParaRPr>
          </a:p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Include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social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factors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,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impatience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of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pedestrians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,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groups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stay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together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, aggressive</a:t>
            </a:r>
          </a:p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more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randomly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distributed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parameter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like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weight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,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aggressiveness</a:t>
            </a:r>
            <a:endParaRPr lang="de-DE" sz="1200" kern="1200" dirty="0" smtClean="0">
              <a:solidFill>
                <a:srgbClr val="000000"/>
              </a:solidFill>
              <a:latin typeface="Times New Roman" pitchFamily="16" charset="0"/>
              <a:ea typeface="+mn-ea"/>
              <a:cs typeface="+mn-cs"/>
            </a:endParaRPr>
          </a:p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maybe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boarding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pedestrians</a:t>
            </a:r>
            <a:endParaRPr lang="de-DE" sz="1200" kern="1200" dirty="0" smtClean="0">
              <a:solidFill>
                <a:srgbClr val="000000"/>
              </a:solidFill>
              <a:latin typeface="Times New Roman" pitchFamily="16" charset="0"/>
              <a:ea typeface="+mn-ea"/>
              <a:cs typeface="+mn-cs"/>
            </a:endParaRPr>
          </a:p>
          <a:p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More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simulations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,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focused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on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modeling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and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programming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so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we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did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not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much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simulations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5546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 smtClean="0"/>
              <a:t>V_max</a:t>
            </a:r>
            <a:r>
              <a:rPr lang="de-CH" dirty="0" smtClean="0"/>
              <a:t>!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15237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 smtClean="0"/>
              <a:t>Characteristics</a:t>
            </a:r>
            <a:r>
              <a:rPr lang="de-CH" dirty="0" smtClean="0"/>
              <a:t>:</a:t>
            </a:r>
          </a:p>
          <a:p>
            <a:pPr marL="171450" indent="-171450">
              <a:buFontTx/>
              <a:buChar char="-"/>
            </a:pPr>
            <a:r>
              <a:rPr lang="de-CH" baseline="0" dirty="0" err="1" smtClean="0"/>
              <a:t>left</a:t>
            </a:r>
            <a:r>
              <a:rPr lang="de-CH" baseline="0" dirty="0" smtClean="0"/>
              <a:t>: </a:t>
            </a:r>
            <a:r>
              <a:rPr lang="de-CH" baseline="0" dirty="0" err="1" smtClean="0"/>
              <a:t>exponential</a:t>
            </a:r>
            <a:r>
              <a:rPr lang="de-CH" baseline="0" dirty="0" smtClean="0"/>
              <a:t> -&gt; </a:t>
            </a:r>
            <a:r>
              <a:rPr lang="de-CH" baseline="0" dirty="0" err="1" smtClean="0"/>
              <a:t>pedestrians</a:t>
            </a:r>
            <a:r>
              <a:rPr lang="de-CH" baseline="0" dirty="0" smtClean="0"/>
              <a:t> </a:t>
            </a:r>
            <a:r>
              <a:rPr lang="de-CH" baseline="0" dirty="0" err="1" smtClean="0"/>
              <a:t>won’t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touch</a:t>
            </a:r>
            <a:endParaRPr lang="de-CH" baseline="0" dirty="0" smtClean="0"/>
          </a:p>
          <a:p>
            <a:pPr marL="171450" indent="-171450">
              <a:buFontTx/>
              <a:buChar char="-"/>
            </a:pPr>
            <a:r>
              <a:rPr lang="de-CH" baseline="0" dirty="0" err="1" smtClean="0"/>
              <a:t>right</a:t>
            </a:r>
            <a:r>
              <a:rPr lang="de-CH" baseline="0" dirty="0" smtClean="0"/>
              <a:t>: not </a:t>
            </a:r>
            <a:r>
              <a:rPr lang="de-CH" baseline="0" dirty="0" err="1" smtClean="0"/>
              <a:t>isotropic</a:t>
            </a:r>
            <a:r>
              <a:rPr lang="de-CH" baseline="0" dirty="0" smtClean="0"/>
              <a:t>, </a:t>
            </a:r>
            <a:r>
              <a:rPr lang="de-CH" baseline="0" dirty="0" err="1" smtClean="0"/>
              <a:t>function</a:t>
            </a:r>
            <a:r>
              <a:rPr lang="de-CH" baseline="0" dirty="0" smtClean="0"/>
              <a:t> </a:t>
            </a:r>
            <a:r>
              <a:rPr lang="de-CH" baseline="0" dirty="0" err="1" smtClean="0"/>
              <a:t>of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the</a:t>
            </a:r>
            <a:r>
              <a:rPr lang="de-CH" baseline="0" dirty="0" smtClean="0"/>
              <a:t> angle </a:t>
            </a:r>
            <a:r>
              <a:rPr lang="de-CH" baseline="0" dirty="0" err="1" smtClean="0"/>
              <a:t>between</a:t>
            </a:r>
            <a:r>
              <a:rPr lang="de-CH" baseline="0" dirty="0" smtClean="0"/>
              <a:t> </a:t>
            </a:r>
            <a:r>
              <a:rPr lang="de-CH" baseline="0" dirty="0" err="1" smtClean="0"/>
              <a:t>direction</a:t>
            </a:r>
            <a:r>
              <a:rPr lang="de-CH" baseline="0" dirty="0" smtClean="0"/>
              <a:t> </a:t>
            </a:r>
            <a:r>
              <a:rPr lang="de-CH" baseline="0" dirty="0" err="1" smtClean="0"/>
              <a:t>of</a:t>
            </a:r>
            <a:r>
              <a:rPr lang="de-CH" baseline="0" dirty="0" smtClean="0"/>
              <a:t> </a:t>
            </a:r>
            <a:r>
              <a:rPr lang="de-CH" baseline="0" dirty="0" err="1" smtClean="0"/>
              <a:t>movement</a:t>
            </a:r>
            <a:r>
              <a:rPr lang="de-CH" baseline="0" dirty="0" smtClean="0"/>
              <a:t> (</a:t>
            </a:r>
            <a:r>
              <a:rPr lang="de-CH" baseline="0" dirty="0" err="1" smtClean="0"/>
              <a:t>pedestrian</a:t>
            </a:r>
            <a:r>
              <a:rPr lang="de-CH" baseline="0" dirty="0" smtClean="0"/>
              <a:t> a) </a:t>
            </a:r>
            <a:r>
              <a:rPr lang="de-CH" baseline="0" dirty="0" err="1" smtClean="0"/>
              <a:t>and</a:t>
            </a:r>
            <a:r>
              <a:rPr lang="de-CH" baseline="0" dirty="0" smtClean="0"/>
              <a:t> </a:t>
            </a:r>
            <a:r>
              <a:rPr lang="de-CH" baseline="0" dirty="0" err="1" smtClean="0"/>
              <a:t>vector</a:t>
            </a:r>
            <a:r>
              <a:rPr lang="de-CH" baseline="0" dirty="0" smtClean="0"/>
              <a:t> </a:t>
            </a:r>
            <a:r>
              <a:rPr lang="de-CH" baseline="0" dirty="0" err="1" smtClean="0"/>
              <a:t>between</a:t>
            </a:r>
            <a:r>
              <a:rPr lang="de-CH" baseline="0" dirty="0" smtClean="0"/>
              <a:t> a </a:t>
            </a:r>
            <a:r>
              <a:rPr lang="de-CH" baseline="0" dirty="0" err="1" smtClean="0"/>
              <a:t>and</a:t>
            </a:r>
            <a:r>
              <a:rPr lang="de-CH" baseline="0" dirty="0" smtClean="0"/>
              <a:t> b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01516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CH" baseline="0" dirty="0" err="1" smtClean="0"/>
              <a:t>exponential</a:t>
            </a:r>
            <a:endParaRPr lang="de-CH" baseline="0" dirty="0" smtClean="0"/>
          </a:p>
          <a:p>
            <a:pPr marL="171450" indent="-171450">
              <a:buFontTx/>
              <a:buChar char="-"/>
            </a:pPr>
            <a:r>
              <a:rPr lang="de-CH" dirty="0" smtClean="0"/>
              <a:t>Wall </a:t>
            </a:r>
            <a:r>
              <a:rPr lang="de-CH" dirty="0" err="1" smtClean="0"/>
              <a:t>force</a:t>
            </a:r>
            <a:r>
              <a:rPr lang="de-CH" dirty="0" smtClean="0"/>
              <a:t> </a:t>
            </a:r>
            <a:r>
              <a:rPr lang="de-CH" dirty="0" err="1" smtClean="0"/>
              <a:t>range</a:t>
            </a:r>
            <a:r>
              <a:rPr lang="de-CH" dirty="0" smtClean="0"/>
              <a:t>, wall </a:t>
            </a:r>
            <a:r>
              <a:rPr lang="de-CH" dirty="0" err="1" smtClean="0"/>
              <a:t>force</a:t>
            </a:r>
            <a:r>
              <a:rPr lang="de-CH" baseline="0" dirty="0" smtClean="0"/>
              <a:t> = </a:t>
            </a:r>
            <a:r>
              <a:rPr lang="de-CH" baseline="0" dirty="0" err="1" smtClean="0"/>
              <a:t>force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of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the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closest</a:t>
            </a:r>
            <a:r>
              <a:rPr lang="de-CH" baseline="0" dirty="0" smtClean="0"/>
              <a:t> wall </a:t>
            </a:r>
            <a:r>
              <a:rPr lang="de-CH" baseline="0" dirty="0" err="1" smtClean="0"/>
              <a:t>element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66172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like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to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present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some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results</a:t>
            </a:r>
            <a:endParaRPr lang="de-DE" sz="1200" kern="1200" dirty="0" smtClean="0">
              <a:solidFill>
                <a:srgbClr val="000000"/>
              </a:solidFill>
              <a:latin typeface="Times New Roman" pitchFamily="16" charset="0"/>
              <a:ea typeface="+mn-ea"/>
              <a:cs typeface="+mn-cs"/>
            </a:endParaRPr>
          </a:p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first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part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we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asked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us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if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there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exists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an optimal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width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of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stair</a:t>
            </a:r>
            <a:endParaRPr lang="de-DE" sz="1200" kern="1200" dirty="0" smtClean="0">
              <a:solidFill>
                <a:srgbClr val="000000"/>
              </a:solidFill>
              <a:latin typeface="Times New Roman" pitchFamily="16" charset="0"/>
              <a:ea typeface="+mn-ea"/>
              <a:cs typeface="+mn-cs"/>
            </a:endParaRPr>
          </a:p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created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test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configuration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with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3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doors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1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stair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(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picture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)</a:t>
            </a:r>
          </a:p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and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ran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simulation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for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5 different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width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of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stair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38818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noProof="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Here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you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can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see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simulation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results</a:t>
            </a:r>
            <a:endParaRPr lang="de-DE" sz="1200" kern="1200" dirty="0" smtClean="0">
              <a:solidFill>
                <a:srgbClr val="000000"/>
              </a:solidFill>
              <a:latin typeface="Times New Roman" pitchFamily="16" charset="0"/>
              <a:ea typeface="+mn-ea"/>
              <a:cs typeface="+mn-cs"/>
            </a:endParaRPr>
          </a:p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left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side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,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mean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simulation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time</a:t>
            </a:r>
          </a:p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simulation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time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is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a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well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suitable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parameter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for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performance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of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stairs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and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most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important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for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train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platform</a:t>
            </a:r>
            <a:endParaRPr lang="de-DE" sz="1200" kern="1200" dirty="0" smtClean="0">
              <a:solidFill>
                <a:srgbClr val="000000"/>
              </a:solidFill>
              <a:latin typeface="Times New Roman" pitchFamily="16" charset="0"/>
              <a:ea typeface="+mn-ea"/>
              <a:cs typeface="+mn-cs"/>
            </a:endParaRPr>
          </a:p>
          <a:p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Version 5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slowest</a:t>
            </a:r>
            <a:endParaRPr lang="de-DE" sz="1200" kern="1200" dirty="0" smtClean="0">
              <a:solidFill>
                <a:srgbClr val="000000"/>
              </a:solidFill>
              <a:latin typeface="Times New Roman" pitchFamily="16" charset="0"/>
              <a:ea typeface="+mn-ea"/>
              <a:cs typeface="+mn-cs"/>
            </a:endParaRPr>
          </a:p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and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versions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1-3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perform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with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nearly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same time</a:t>
            </a:r>
          </a:p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version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4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is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in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between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both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,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and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for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that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not relevant</a:t>
            </a:r>
          </a:p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parameter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on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right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side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is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mean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pedestrian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walking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time. </a:t>
            </a:r>
          </a:p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leave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platform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as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fast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as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possible</a:t>
            </a:r>
            <a:endParaRPr lang="de-DE" sz="1200" kern="1200" dirty="0" smtClean="0">
              <a:solidFill>
                <a:srgbClr val="000000"/>
              </a:solidFill>
              <a:latin typeface="Times New Roman" pitchFamily="16" charset="0"/>
              <a:ea typeface="+mn-ea"/>
              <a:cs typeface="+mn-cs"/>
            </a:endParaRPr>
          </a:p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result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shows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same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pattern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as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simulation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time so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to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parameter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are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correlated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90912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Here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we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see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screenshots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different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version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after a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running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time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of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20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seconds</a:t>
            </a:r>
            <a:endParaRPr lang="de-DE" sz="1200" kern="1200" dirty="0" smtClean="0">
              <a:solidFill>
                <a:srgbClr val="000000"/>
              </a:solidFill>
              <a:latin typeface="Times New Roman" pitchFamily="16" charset="0"/>
              <a:ea typeface="+mn-ea"/>
              <a:cs typeface="+mn-cs"/>
            </a:endParaRPr>
          </a:p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bottom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right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corner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version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5.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big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crow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in front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of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stairs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compared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to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others</a:t>
            </a:r>
            <a:endParaRPr lang="de-DE" sz="1200" kern="1200" dirty="0" smtClean="0">
              <a:solidFill>
                <a:srgbClr val="000000"/>
              </a:solidFill>
              <a:latin typeface="Times New Roman" pitchFamily="16" charset="0"/>
              <a:ea typeface="+mn-ea"/>
              <a:cs typeface="+mn-cs"/>
            </a:endParaRPr>
          </a:p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left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upper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corner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version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2.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between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stairs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an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train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only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1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person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.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spawn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problem</a:t>
            </a:r>
            <a:endParaRPr lang="de-DE" sz="1200" kern="1200" dirty="0" smtClean="0">
              <a:solidFill>
                <a:srgbClr val="000000"/>
              </a:solidFill>
              <a:latin typeface="Times New Roman" pitchFamily="16" charset="0"/>
              <a:ea typeface="+mn-ea"/>
              <a:cs typeface="+mn-cs"/>
            </a:endParaRPr>
          </a:p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Spawn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system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,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walk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cross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spawn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area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,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therefore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only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1</a:t>
            </a:r>
            <a:r>
              <a:rPr lang="de-DE" sz="1200" kern="1200" baseline="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baseline="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pedest</a:t>
            </a:r>
            <a:r>
              <a:rPr lang="de-DE" sz="1200" kern="1200" baseline="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. </a:t>
            </a:r>
            <a:r>
              <a:rPr lang="de-DE" sz="1200" kern="1200" baseline="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Is</a:t>
            </a:r>
            <a:r>
              <a:rPr lang="de-DE" sz="1200" kern="1200" baseline="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baseline="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spawnd</a:t>
            </a:r>
            <a:r>
              <a:rPr lang="de-DE" sz="1200" kern="1200" baseline="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baseline="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at</a:t>
            </a:r>
            <a:r>
              <a:rPr lang="de-DE" sz="1200" kern="1200" baseline="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baseline="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</a:t>
            </a:r>
            <a:r>
              <a:rPr lang="de-DE" sz="1200" kern="1200" baseline="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time. </a:t>
            </a:r>
            <a:r>
              <a:rPr lang="de-DE" sz="1200" kern="1200" baseline="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Means</a:t>
            </a:r>
            <a:r>
              <a:rPr lang="de-DE" sz="1200" kern="1200" baseline="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baseline="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more</a:t>
            </a:r>
            <a:r>
              <a:rPr lang="de-DE" sz="1200" kern="1200" baseline="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baseline="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pedest</a:t>
            </a:r>
            <a:r>
              <a:rPr lang="de-DE" sz="1200" kern="1200" baseline="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. front </a:t>
            </a:r>
            <a:r>
              <a:rPr lang="de-DE" sz="1200" kern="1200" baseline="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dors</a:t>
            </a:r>
            <a:r>
              <a:rPr lang="de-DE" sz="1200" kern="1200" baseline="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, </a:t>
            </a:r>
            <a:r>
              <a:rPr lang="de-DE" sz="1200" kern="1200" baseline="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faster</a:t>
            </a:r>
            <a:endParaRPr lang="de-DE" sz="1200" kern="1200" dirty="0" smtClean="0">
              <a:solidFill>
                <a:srgbClr val="000000"/>
              </a:solidFill>
              <a:latin typeface="Times New Roman" pitchFamily="16" charset="0"/>
              <a:ea typeface="+mn-ea"/>
              <a:cs typeface="+mn-cs"/>
            </a:endParaRPr>
          </a:p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bottom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left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corner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version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3. </a:t>
            </a:r>
          </a:p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right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upper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corner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version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1.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more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space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-&gt; due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to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security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arriving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trains</a:t>
            </a:r>
            <a:endParaRPr lang="de-DE" sz="1200" kern="1200" dirty="0" smtClean="0">
              <a:solidFill>
                <a:srgbClr val="000000"/>
              </a:solidFill>
              <a:latin typeface="Times New Roman" pitchFamily="16" charset="0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50486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Applied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stairs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on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to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realistic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situations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similar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to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: Winterthur 4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stairs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,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Altstetten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3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stairs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.</a:t>
            </a:r>
          </a:p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We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ran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simulation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with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600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pedestrians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33056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Pedestrians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sit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in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trafic</a:t>
            </a:r>
            <a:r>
              <a:rPr lang="de-DE" sz="1200" kern="1200" baseline="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endParaRPr lang="de-DE" sz="1200" kern="1200" dirty="0" smtClean="0">
              <a:solidFill>
                <a:srgbClr val="000000"/>
              </a:solidFill>
              <a:latin typeface="Times New Roman" pitchFamily="16" charset="0"/>
              <a:ea typeface="+mn-ea"/>
              <a:cs typeface="+mn-cs"/>
            </a:endParaRPr>
          </a:p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increase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same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until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30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seconds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,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it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decrease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earlier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in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winti</a:t>
            </a:r>
            <a:endParaRPr lang="de-DE" sz="1200" kern="1200" dirty="0" smtClean="0">
              <a:solidFill>
                <a:srgbClr val="000000"/>
              </a:solidFill>
              <a:latin typeface="Times New Roman" pitchFamily="16" charset="0"/>
              <a:ea typeface="+mn-ea"/>
              <a:cs typeface="+mn-cs"/>
            </a:endParaRPr>
          </a:p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same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we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can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see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with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relative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velocity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.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Achieve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maximum</a:t>
            </a:r>
            <a:r>
              <a:rPr lang="de-DE" sz="1200" kern="1200" baseline="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baseline="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velocity</a:t>
            </a:r>
            <a:r>
              <a:rPr lang="de-DE" sz="1200" kern="1200" baseline="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baseline="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earlier</a:t>
            </a:r>
            <a:endParaRPr lang="de-DE" sz="1200" kern="1200" dirty="0" smtClean="0">
              <a:solidFill>
                <a:srgbClr val="000000"/>
              </a:solidFill>
              <a:latin typeface="Times New Roman" pitchFamily="16" charset="0"/>
              <a:ea typeface="+mn-ea"/>
              <a:cs typeface="+mn-cs"/>
            </a:endParaRPr>
          </a:p>
          <a:p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with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4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stairs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, break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up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crow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in front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of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the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stairs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faster</a:t>
            </a:r>
            <a:r>
              <a:rPr lang="de-DE" sz="1200" kern="1200" dirty="0" smtClean="0">
                <a:solidFill>
                  <a:srgbClr val="000000"/>
                </a:solidFill>
                <a:latin typeface="Times New Roman" pitchFamily="16" charset="0"/>
                <a:ea typeface="+mn-ea"/>
                <a:cs typeface="+mn-cs"/>
              </a:rPr>
              <a:t>,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64101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5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8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1000" y="1109663"/>
            <a:ext cx="8382000" cy="1089025"/>
          </a:xfrm>
        </p:spPr>
        <p:txBody>
          <a:bodyPr tIns="45720" bIns="45720"/>
          <a:lstStyle>
            <a:lvl1pPr>
              <a:defRPr sz="3200"/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13518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1000" y="2305050"/>
            <a:ext cx="8382000" cy="776288"/>
          </a:xfrm>
        </p:spPr>
        <p:txBody>
          <a:bodyPr tIns="45720" bIns="45720" anchor="t" anchorCtr="0">
            <a:normAutofit/>
          </a:bodyPr>
          <a:lstStyle>
            <a:lvl1pPr marL="0" indent="0">
              <a:buFont typeface="Wingdings" pitchFamily="16" charset="2"/>
              <a:buNone/>
              <a:defRPr/>
            </a:lvl1pPr>
          </a:lstStyle>
          <a:p>
            <a:r>
              <a:rPr lang="de-CH" dirty="0"/>
              <a:t>Master-Untertitelformat bearbeiten</a:t>
            </a:r>
          </a:p>
        </p:txBody>
      </p:sp>
      <p:pic>
        <p:nvPicPr>
          <p:cNvPr id="135187" name="Grafik 20" descr="footer.jpg"/>
          <p:cNvPicPr>
            <a:picLocks noChangeAspect="1"/>
          </p:cNvPicPr>
          <p:nvPr userDrawn="1"/>
        </p:nvPicPr>
        <p:blipFill>
          <a:blip r:embed="rId2"/>
          <a:srcRect l="307" r="360" b="8740"/>
          <a:stretch>
            <a:fillRect/>
          </a:stretch>
        </p:blipFill>
        <p:spPr bwMode="auto">
          <a:xfrm>
            <a:off x="0" y="6577013"/>
            <a:ext cx="9144000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Line 16"/>
          <p:cNvSpPr>
            <a:spLocks noChangeShapeType="1"/>
          </p:cNvSpPr>
          <p:nvPr userDrawn="1"/>
        </p:nvSpPr>
        <p:spPr bwMode="auto">
          <a:xfrm>
            <a:off x="876300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5" name="Line 17"/>
          <p:cNvSpPr>
            <a:spLocks noChangeShapeType="1"/>
          </p:cNvSpPr>
          <p:nvPr userDrawn="1"/>
        </p:nvSpPr>
        <p:spPr bwMode="auto">
          <a:xfrm>
            <a:off x="709295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6" name="Line 18"/>
          <p:cNvSpPr>
            <a:spLocks noChangeShapeType="1"/>
          </p:cNvSpPr>
          <p:nvPr userDrawn="1"/>
        </p:nvSpPr>
        <p:spPr bwMode="auto">
          <a:xfrm>
            <a:off x="542290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7" name="Line 19"/>
          <p:cNvSpPr>
            <a:spLocks noChangeShapeType="1"/>
          </p:cNvSpPr>
          <p:nvPr userDrawn="1"/>
        </p:nvSpPr>
        <p:spPr bwMode="auto">
          <a:xfrm>
            <a:off x="3754438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pic>
        <p:nvPicPr>
          <p:cNvPr id="17" name="Grafik 16" descr="pic_titel_1.jpg"/>
          <p:cNvPicPr>
            <a:picLocks noChangeAspect="1"/>
          </p:cNvPicPr>
          <p:nvPr userDrawn="1"/>
        </p:nvPicPr>
        <p:blipFill>
          <a:blip r:embed="rId3"/>
          <a:srcRect b="1765"/>
          <a:stretch>
            <a:fillRect/>
          </a:stretch>
        </p:blipFill>
        <p:spPr>
          <a:xfrm>
            <a:off x="-1587" y="3292475"/>
            <a:ext cx="9144000" cy="3286125"/>
          </a:xfrm>
          <a:prstGeom prst="rect">
            <a:avLst/>
          </a:prstGeom>
        </p:spPr>
      </p:pic>
      <p:sp>
        <p:nvSpPr>
          <p:cNvPr id="19" name="Datumsplatzhalt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Mittwoch, 30. Mai 2012</a:t>
            </a:fld>
            <a:endParaRPr lang="de-DE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1" name="Fußzeilenplatzhalter 2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Departement/Institut/Gruppe</a:t>
            </a:r>
            <a:endParaRPr lang="de-DE"/>
          </a:p>
        </p:txBody>
      </p:sp>
      <p:pic>
        <p:nvPicPr>
          <p:cNvPr id="22" name="Picture 12" descr="eth_ologo"/>
          <p:cNvPicPr>
            <a:picLocks noChangeAspect="1" noChangeArrowheads="1"/>
          </p:cNvPicPr>
          <p:nvPr userDrawn="1"/>
        </p:nvPicPr>
        <p:blipFill>
          <a:blip r:embed="rId4"/>
          <a:srcRect/>
          <a:stretch>
            <a:fillRect/>
          </a:stretch>
        </p:blipFill>
        <p:spPr bwMode="auto">
          <a:xfrm>
            <a:off x="379413" y="152401"/>
            <a:ext cx="1649412" cy="41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Grafik 13" descr="muster_logo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267575" y="152807"/>
            <a:ext cx="825879" cy="323443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8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1000" y="1109663"/>
            <a:ext cx="8382000" cy="1089025"/>
          </a:xfrm>
        </p:spPr>
        <p:txBody>
          <a:bodyPr tIns="45720" bIns="45720"/>
          <a:lstStyle>
            <a:lvl1pPr>
              <a:defRPr sz="3200"/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13518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1000" y="2305050"/>
            <a:ext cx="8382000" cy="776288"/>
          </a:xfrm>
        </p:spPr>
        <p:txBody>
          <a:bodyPr tIns="45720" bIns="45720" anchor="t" anchorCtr="0">
            <a:normAutofit/>
          </a:bodyPr>
          <a:lstStyle>
            <a:lvl1pPr marL="0" indent="0">
              <a:buFont typeface="Wingdings" pitchFamily="16" charset="2"/>
              <a:buNone/>
              <a:defRPr/>
            </a:lvl1pPr>
          </a:lstStyle>
          <a:p>
            <a:r>
              <a:rPr lang="de-CH" dirty="0"/>
              <a:t>Master-Untertitelformat bearbeiten</a:t>
            </a:r>
          </a:p>
        </p:txBody>
      </p:sp>
      <p:pic>
        <p:nvPicPr>
          <p:cNvPr id="135187" name="Grafik 20" descr="footer.jpg"/>
          <p:cNvPicPr>
            <a:picLocks noChangeAspect="1"/>
          </p:cNvPicPr>
          <p:nvPr userDrawn="1"/>
        </p:nvPicPr>
        <p:blipFill>
          <a:blip r:embed="rId2"/>
          <a:srcRect l="307" r="360" b="8740"/>
          <a:stretch>
            <a:fillRect/>
          </a:stretch>
        </p:blipFill>
        <p:spPr bwMode="auto">
          <a:xfrm>
            <a:off x="0" y="6577013"/>
            <a:ext cx="9144000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Line 16"/>
          <p:cNvSpPr>
            <a:spLocks noChangeShapeType="1"/>
          </p:cNvSpPr>
          <p:nvPr userDrawn="1"/>
        </p:nvSpPr>
        <p:spPr bwMode="auto">
          <a:xfrm>
            <a:off x="876300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5" name="Line 17"/>
          <p:cNvSpPr>
            <a:spLocks noChangeShapeType="1"/>
          </p:cNvSpPr>
          <p:nvPr userDrawn="1"/>
        </p:nvSpPr>
        <p:spPr bwMode="auto">
          <a:xfrm>
            <a:off x="709295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6" name="Line 18"/>
          <p:cNvSpPr>
            <a:spLocks noChangeShapeType="1"/>
          </p:cNvSpPr>
          <p:nvPr userDrawn="1"/>
        </p:nvSpPr>
        <p:spPr bwMode="auto">
          <a:xfrm>
            <a:off x="542290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7" name="Line 19"/>
          <p:cNvSpPr>
            <a:spLocks noChangeShapeType="1"/>
          </p:cNvSpPr>
          <p:nvPr userDrawn="1"/>
        </p:nvSpPr>
        <p:spPr bwMode="auto">
          <a:xfrm>
            <a:off x="3754438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19" name="Datumsplatzhalt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Mittwoch, 30. Mai 2012</a:t>
            </a:fld>
            <a:endParaRPr lang="de-DE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1" name="Fußzeilenplatzhalter 2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Departement/Institut/Gruppe</a:t>
            </a:r>
            <a:endParaRPr lang="de-DE"/>
          </a:p>
        </p:txBody>
      </p:sp>
      <p:pic>
        <p:nvPicPr>
          <p:cNvPr id="22" name="Picture 12" descr="eth_ologo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379413" y="152401"/>
            <a:ext cx="1649412" cy="41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Grafik 14" descr="pic_titel_2.jpg"/>
          <p:cNvPicPr>
            <a:picLocks noChangeAspect="1"/>
          </p:cNvPicPr>
          <p:nvPr userDrawn="1"/>
        </p:nvPicPr>
        <p:blipFill>
          <a:blip r:embed="rId4"/>
          <a:srcRect t="1765"/>
          <a:stretch>
            <a:fillRect/>
          </a:stretch>
        </p:blipFill>
        <p:spPr>
          <a:xfrm>
            <a:off x="-1587" y="3292475"/>
            <a:ext cx="9144000" cy="3286125"/>
          </a:xfrm>
          <a:prstGeom prst="rect">
            <a:avLst/>
          </a:prstGeom>
        </p:spPr>
      </p:pic>
      <p:pic>
        <p:nvPicPr>
          <p:cNvPr id="14" name="Grafik 13" descr="muster_logo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267575" y="152807"/>
            <a:ext cx="825879" cy="323443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CA343B0-3342-4D55-8156-0324F09499EE}" type="datetime2">
              <a:rPr lang="de-DE" smtClean="0"/>
              <a:pPr/>
              <a:t>Mittwoch, 30. Mai 2012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69F85DD-1765-4155-BE31-DCDCF098BCB6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Departement/Institut/Gruppe</a:t>
            </a:r>
            <a:endParaRPr lang="de-DE"/>
          </a:p>
        </p:txBody>
      </p:sp>
    </p:spTree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hg.jpg"/>
          <p:cNvPicPr>
            <a:picLocks noChangeAspect="1"/>
          </p:cNvPicPr>
          <p:nvPr userDrawn="1"/>
        </p:nvPicPr>
        <p:blipFill>
          <a:blip r:embed="rId2"/>
          <a:srcRect t="13959"/>
          <a:stretch>
            <a:fillRect/>
          </a:stretch>
        </p:blipFill>
        <p:spPr>
          <a:xfrm>
            <a:off x="0" y="957263"/>
            <a:ext cx="9144000" cy="567213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1000" y="1528764"/>
            <a:ext cx="8382000" cy="1052512"/>
          </a:xfrm>
        </p:spPr>
        <p:txBody>
          <a:bodyPr>
            <a:normAutofit/>
          </a:bodyPr>
          <a:lstStyle>
            <a:lvl1pPr algn="l">
              <a:defRPr sz="2800" b="1" cap="all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81000" y="2620962"/>
            <a:ext cx="8382000" cy="1970088"/>
          </a:xfrm>
        </p:spPr>
        <p:txBody>
          <a:bodyPr anchor="t" anchorCtr="0">
            <a:noAutofit/>
          </a:bodyPr>
          <a:lstStyle>
            <a:lvl1pPr marL="0" indent="0">
              <a:buNone/>
              <a:defRPr sz="2000">
                <a:solidFill>
                  <a:schemeClr val="accent4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F3862AB-DB0E-4AB6-A196-7A9757B5D5D5}" type="datetime2">
              <a:rPr lang="de-DE" smtClean="0"/>
              <a:pPr/>
              <a:t>Mittwoch, 30. Mai 2012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9C2B8F2-8E09-4AC6-98B7-19679AD855BE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Departement/Institut/Gruppe</a:t>
            </a:r>
            <a:endParaRPr lang="de-DE"/>
          </a:p>
        </p:txBody>
      </p:sp>
    </p:spTree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81000" y="1751013"/>
            <a:ext cx="4114800" cy="4678362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  <a:endParaRPr lang="de-CH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751013"/>
            <a:ext cx="4114800" cy="4678362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44DC03E-1051-4A9F-A814-9D467E3FC61E}" type="datetime2">
              <a:rPr lang="de-DE" smtClean="0"/>
              <a:pPr/>
              <a:t>Mittwoch, 30. Mai 2012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26CA804-C4CD-44ED-9306-9FDEDB422600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Departement/Institut/Gruppe</a:t>
            </a:r>
            <a:endParaRPr lang="de-DE"/>
          </a:p>
        </p:txBody>
      </p:sp>
    </p:spTree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81C182-9011-41AD-B7AB-8AB2C2994CAE}" type="datetime2">
              <a:rPr lang="de-DE" smtClean="0"/>
              <a:pPr/>
              <a:t>Mittwoch, 30. Mai 2012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98229F4-D04A-4D3F-B0C5-1ADC171ACFA0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Departement/Institut/Gruppe</a:t>
            </a:r>
            <a:endParaRPr lang="de-DE"/>
          </a:p>
        </p:txBody>
      </p:sp>
    </p:spTree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48C54ED-AD98-40BC-B9DB-CFCB917B845A}" type="datetime2">
              <a:rPr lang="de-DE" smtClean="0"/>
              <a:pPr/>
              <a:t>Mittwoch, 30. Mai 2012</a:t>
            </a:fld>
            <a:endParaRPr lang="de-DE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C576A38-9ED5-47EA-8F4B-032E003524A9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Departement/Institut/Gruppe</a:t>
            </a:r>
            <a:endParaRPr lang="de-DE"/>
          </a:p>
        </p:txBody>
      </p:sp>
    </p:spTree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91F31F7-A41E-4D39-81A1-53A33384BAD1}" type="datetime2">
              <a:rPr lang="de-DE" smtClean="0"/>
              <a:pPr/>
              <a:t>Mittwoch, 30. Mai 2012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3F7EB3D-6C05-42A2-B999-E4832731EF43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Departement/Institut/Gruppe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0" y="957263"/>
            <a:ext cx="9144000" cy="56213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</p:spTree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161" name="Grafik 20" descr="footer.jpg"/>
          <p:cNvPicPr>
            <a:picLocks noChangeAspect="1"/>
          </p:cNvPicPr>
          <p:nvPr userDrawn="1"/>
        </p:nvPicPr>
        <p:blipFill>
          <a:blip r:embed="rId10"/>
          <a:srcRect l="307" r="360" b="8740"/>
          <a:stretch>
            <a:fillRect/>
          </a:stretch>
        </p:blipFill>
        <p:spPr bwMode="auto">
          <a:xfrm>
            <a:off x="0" y="6577013"/>
            <a:ext cx="9144000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Line 16"/>
          <p:cNvSpPr>
            <a:spLocks noChangeShapeType="1"/>
          </p:cNvSpPr>
          <p:nvPr userDrawn="1"/>
        </p:nvSpPr>
        <p:spPr bwMode="auto">
          <a:xfrm>
            <a:off x="8763000" y="-11113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5" name="Line 17"/>
          <p:cNvSpPr>
            <a:spLocks noChangeShapeType="1"/>
          </p:cNvSpPr>
          <p:nvPr userDrawn="1"/>
        </p:nvSpPr>
        <p:spPr bwMode="auto">
          <a:xfrm>
            <a:off x="7092950" y="-11113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6" name="Line 18"/>
          <p:cNvSpPr>
            <a:spLocks noChangeShapeType="1"/>
          </p:cNvSpPr>
          <p:nvPr userDrawn="1"/>
        </p:nvSpPr>
        <p:spPr bwMode="auto">
          <a:xfrm>
            <a:off x="5422900" y="-11113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7" name="Line 19"/>
          <p:cNvSpPr>
            <a:spLocks noChangeShapeType="1"/>
          </p:cNvSpPr>
          <p:nvPr userDrawn="1"/>
        </p:nvSpPr>
        <p:spPr bwMode="auto">
          <a:xfrm>
            <a:off x="3754438" y="-11113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13415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957261"/>
            <a:ext cx="8382000" cy="7667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DE" dirty="0" smtClean="0"/>
              <a:t>Mastertitelformat bearbeiten</a:t>
            </a:r>
          </a:p>
        </p:txBody>
      </p:sp>
      <p:sp>
        <p:nvSpPr>
          <p:cNvPr id="13415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751013"/>
            <a:ext cx="8382000" cy="4678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</p:txBody>
      </p:sp>
      <p:sp>
        <p:nvSpPr>
          <p:cNvPr id="19" name="Line 16"/>
          <p:cNvSpPr>
            <a:spLocks noChangeShapeType="1"/>
          </p:cNvSpPr>
          <p:nvPr userDrawn="1"/>
        </p:nvSpPr>
        <p:spPr bwMode="auto">
          <a:xfrm>
            <a:off x="2185988" y="6697663"/>
            <a:ext cx="0" cy="176212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0" name="Line 16"/>
          <p:cNvSpPr>
            <a:spLocks noChangeShapeType="1"/>
          </p:cNvSpPr>
          <p:nvPr userDrawn="1"/>
        </p:nvSpPr>
        <p:spPr bwMode="auto">
          <a:xfrm>
            <a:off x="7091363" y="6697663"/>
            <a:ext cx="0" cy="176212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32" name="Datumsplatzhalter 18"/>
          <p:cNvSpPr>
            <a:spLocks noGrp="1"/>
          </p:cNvSpPr>
          <p:nvPr>
            <p:ph type="dt" sz="half" idx="2"/>
          </p:nvPr>
        </p:nvSpPr>
        <p:spPr bwMode="auto">
          <a:xfrm>
            <a:off x="292100" y="6635750"/>
            <a:ext cx="182245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800">
                <a:solidFill>
                  <a:schemeClr val="bg1"/>
                </a:solidFill>
                <a:ea typeface="+mn-ea"/>
              </a:defRPr>
            </a:lvl1pPr>
          </a:lstStyle>
          <a:p>
            <a:fld id="{9D2B4C2A-971D-45BE-BF51-D2352592CAB5}" type="datetime2">
              <a:rPr lang="de-DE" smtClean="0"/>
              <a:pPr/>
              <a:t>Mittwoch, 30. Mai 2012</a:t>
            </a:fld>
            <a:endParaRPr lang="de-DE"/>
          </a:p>
        </p:txBody>
      </p:sp>
      <p:sp>
        <p:nvSpPr>
          <p:cNvPr id="33" name="Foliennummernplatzhalter 19"/>
          <p:cNvSpPr>
            <a:spLocks noGrp="1"/>
          </p:cNvSpPr>
          <p:nvPr>
            <p:ph type="sldNum" sz="quarter" idx="4"/>
          </p:nvPr>
        </p:nvSpPr>
        <p:spPr bwMode="auto">
          <a:xfrm>
            <a:off x="7204075" y="6635750"/>
            <a:ext cx="16383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800">
                <a:solidFill>
                  <a:schemeClr val="bg1"/>
                </a:solidFill>
                <a:ea typeface="+mn-ea"/>
              </a:defRPr>
            </a:lvl1pPr>
          </a:lstStyle>
          <a:p>
            <a:fld id="{62516AB8-4C80-40CA-B4C0-3A833129317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34" name="Fußzeilenplatzhalter 20"/>
          <p:cNvSpPr>
            <a:spLocks noGrp="1"/>
          </p:cNvSpPr>
          <p:nvPr>
            <p:ph type="ftr" sz="quarter" idx="3"/>
          </p:nvPr>
        </p:nvSpPr>
        <p:spPr bwMode="auto">
          <a:xfrm>
            <a:off x="2239963" y="6635750"/>
            <a:ext cx="4773612" cy="449263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800">
                <a:solidFill>
                  <a:schemeClr val="bg1"/>
                </a:solidFill>
                <a:ea typeface="+mn-ea"/>
              </a:defRPr>
            </a:lvl1pPr>
          </a:lstStyle>
          <a:p>
            <a:r>
              <a:rPr lang="de-DE" smtClean="0"/>
              <a:t>Departement/Institut/Gruppe</a:t>
            </a:r>
            <a:endParaRPr lang="de-DE"/>
          </a:p>
        </p:txBody>
      </p:sp>
      <p:pic>
        <p:nvPicPr>
          <p:cNvPr id="17" name="Picture 12" descr="eth_ologo"/>
          <p:cNvPicPr>
            <a:picLocks noChangeAspect="1" noChangeArrowheads="1"/>
          </p:cNvPicPr>
          <p:nvPr userDrawn="1"/>
        </p:nvPicPr>
        <p:blipFill>
          <a:blip r:embed="rId11"/>
          <a:srcRect/>
          <a:stretch>
            <a:fillRect/>
          </a:stretch>
        </p:blipFill>
        <p:spPr bwMode="auto">
          <a:xfrm>
            <a:off x="379413" y="152401"/>
            <a:ext cx="1649412" cy="41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Grafik 14" descr="muster_logo.png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7267575" y="152807"/>
            <a:ext cx="825879" cy="32344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61" r:id="rId2"/>
    <p:sldLayoutId id="2147483653" r:id="rId3"/>
    <p:sldLayoutId id="2147483654" r:id="rId4"/>
    <p:sldLayoutId id="2147483655" r:id="rId5"/>
    <p:sldLayoutId id="2147483657" r:id="rId6"/>
    <p:sldLayoutId id="2147483658" r:id="rId7"/>
    <p:sldLayoutId id="2147483660" r:id="rId8"/>
  </p:sldLayoutIdLst>
  <p:transition spd="slow">
    <p:fade/>
  </p:transition>
  <p:timing>
    <p:tnLst>
      <p:par>
        <p:cTn id="1" dur="indefinite" restart="never" nodeType="tmRoot"/>
      </p:par>
    </p:tnLst>
  </p:timing>
  <p:hf hdr="0"/>
  <p:txStyles>
    <p:titleStyle>
      <a:lvl1pPr algn="l" rtl="0" fontAlgn="base"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9pPr>
    </p:titleStyle>
    <p:bodyStyle>
      <a:lvl1pPr marL="361950" indent="-361950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Wingdings" pitchFamily="16" charset="2"/>
        <a:buChar char="§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628650" indent="-242888" algn="l" rtl="0" fontAlgn="base">
        <a:lnSpc>
          <a:spcPts val="2200"/>
        </a:lnSpc>
        <a:spcBef>
          <a:spcPts val="400"/>
        </a:spcBef>
        <a:spcAft>
          <a:spcPct val="0"/>
        </a:spcAft>
        <a:buClr>
          <a:schemeClr val="accent3"/>
        </a:buClr>
        <a:buFont typeface="Wingdings" pitchFamily="16" charset="2"/>
        <a:buChar char="§"/>
        <a:defRPr sz="2000">
          <a:solidFill>
            <a:schemeClr val="tx1"/>
          </a:solidFill>
          <a:latin typeface="+mn-lt"/>
          <a:ea typeface="+mn-ea"/>
        </a:defRPr>
      </a:lvl2pPr>
      <a:lvl3pPr marL="957263" indent="-190500" algn="l" rtl="0" fontAlgn="base">
        <a:lnSpc>
          <a:spcPts val="2000"/>
        </a:lnSpc>
        <a:spcBef>
          <a:spcPts val="400"/>
        </a:spcBef>
        <a:spcAft>
          <a:spcPct val="0"/>
        </a:spcAft>
        <a:buClr>
          <a:schemeClr val="accent4"/>
        </a:buClr>
        <a:buFont typeface="Wingdings" pitchFamily="16" charset="2"/>
        <a:buChar char="§"/>
        <a:defRPr sz="1600">
          <a:solidFill>
            <a:schemeClr val="tx1"/>
          </a:solidFill>
          <a:latin typeface="+mn-lt"/>
          <a:ea typeface="+mn-ea"/>
        </a:defRPr>
      </a:lvl3pPr>
      <a:lvl4pPr marL="1343025" indent="-195263" algn="l" rtl="0" fontAlgn="base">
        <a:lnSpc>
          <a:spcPts val="1800"/>
        </a:lnSpc>
        <a:spcBef>
          <a:spcPts val="200"/>
        </a:spcBef>
        <a:spcAft>
          <a:spcPct val="0"/>
        </a:spcAft>
        <a:buClr>
          <a:schemeClr val="accent4"/>
        </a:buClr>
        <a:buFont typeface="Wingdings" pitchFamily="16" charset="2"/>
        <a:buChar char="§"/>
        <a:defRPr sz="1400">
          <a:solidFill>
            <a:schemeClr val="tx1"/>
          </a:solidFill>
          <a:latin typeface="+mn-lt"/>
          <a:ea typeface="+mn-ea"/>
        </a:defRPr>
      </a:lvl4pPr>
      <a:lvl5pPr marL="1524000" indent="-96838" algn="l" rtl="0" fontAlgn="base">
        <a:spcBef>
          <a:spcPct val="20000"/>
        </a:spcBef>
        <a:spcAft>
          <a:spcPct val="0"/>
        </a:spcAft>
        <a:buClr>
          <a:schemeClr val="accent4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5pPr>
      <a:lvl6pPr marL="19812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6pPr>
      <a:lvl7pPr marL="24384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7pPr>
      <a:lvl8pPr marL="28956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8pPr>
      <a:lvl9pPr marL="33528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2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8.jpg"/><Relationship Id="rId4" Type="http://schemas.openxmlformats.org/officeDocument/2006/relationships/image" Target="../media/image2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divx"/><Relationship Id="rId1" Type="http://schemas.microsoft.com/office/2007/relationships/media" Target="../media/media2.divx"/><Relationship Id="rId5" Type="http://schemas.openxmlformats.org/officeDocument/2006/relationships/image" Target="../media/image30.png"/><Relationship Id="rId4" Type="http://schemas.openxmlformats.org/officeDocument/2006/relationships/image" Target="../media/image7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emf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19.png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 smtClean="0"/>
              <a:t>Pedestrian</a:t>
            </a:r>
            <a:r>
              <a:rPr lang="de-CH" dirty="0" smtClean="0"/>
              <a:t> Dynamics – Train </a:t>
            </a:r>
            <a:r>
              <a:rPr lang="de-CH" dirty="0" err="1" smtClean="0"/>
              <a:t>Platform</a:t>
            </a:r>
            <a:r>
              <a:rPr lang="de-CH" dirty="0" smtClean="0"/>
              <a:t> Simulation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smtClean="0"/>
              <a:t>Dominic </a:t>
            </a:r>
            <a:r>
              <a:rPr lang="de-CH" dirty="0" err="1" smtClean="0"/>
              <a:t>Hänni</a:t>
            </a:r>
            <a:r>
              <a:rPr lang="de-CH" dirty="0" smtClean="0"/>
              <a:t>, Patrick </a:t>
            </a:r>
            <a:r>
              <a:rPr lang="de-CH" dirty="0" err="1" smtClean="0"/>
              <a:t>Manser</a:t>
            </a:r>
            <a:r>
              <a:rPr lang="de-CH" dirty="0" smtClean="0"/>
              <a:t> </a:t>
            </a:r>
            <a:r>
              <a:rPr lang="de-CH" dirty="0" err="1" smtClean="0"/>
              <a:t>and</a:t>
            </a:r>
            <a:r>
              <a:rPr lang="de-CH" dirty="0" smtClean="0"/>
              <a:t> Stefan Zoller</a:t>
            </a:r>
            <a:endParaRPr lang="de-CH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528" y="0"/>
            <a:ext cx="937534" cy="623887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 smtClean="0"/>
              <a:t>Spawn</a:t>
            </a:r>
            <a:r>
              <a:rPr lang="de-CH" dirty="0" smtClean="0"/>
              <a:t> System</a:t>
            </a:r>
            <a:endParaRPr lang="de-CH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 err="1" smtClean="0"/>
              <a:t>Conditions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spawn</a:t>
            </a:r>
            <a:r>
              <a:rPr lang="de-DE" dirty="0" smtClean="0"/>
              <a:t>:</a:t>
            </a:r>
          </a:p>
          <a:p>
            <a:pPr lvl="1">
              <a:lnSpc>
                <a:spcPct val="150000"/>
              </a:lnSpc>
            </a:pPr>
            <a:r>
              <a:rPr lang="de-DE" dirty="0"/>
              <a:t>Maximum </a:t>
            </a:r>
            <a:r>
              <a:rPr lang="de-DE" dirty="0" err="1"/>
              <a:t>amount</a:t>
            </a:r>
            <a:r>
              <a:rPr lang="de-DE" dirty="0"/>
              <a:t> not </a:t>
            </a:r>
            <a:r>
              <a:rPr lang="de-DE" dirty="0" err="1"/>
              <a:t>reached</a:t>
            </a:r>
            <a:r>
              <a:rPr lang="de-DE" dirty="0"/>
              <a:t> </a:t>
            </a:r>
            <a:r>
              <a:rPr lang="de-DE" dirty="0" err="1"/>
              <a:t>yet</a:t>
            </a:r>
            <a:endParaRPr lang="de-DE" dirty="0"/>
          </a:p>
          <a:p>
            <a:pPr lvl="1">
              <a:lnSpc>
                <a:spcPct val="150000"/>
              </a:lnSpc>
            </a:pPr>
            <a:r>
              <a:rPr lang="de-DE" dirty="0"/>
              <a:t>Square </a:t>
            </a:r>
            <a:r>
              <a:rPr lang="de-DE" dirty="0" err="1"/>
              <a:t>free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 smtClean="0"/>
              <a:t>pedestrians</a:t>
            </a:r>
            <a:endParaRPr lang="de-DE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de-DE" dirty="0" smtClean="0"/>
              <a:t>	</a:t>
            </a: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fixed</a:t>
            </a:r>
            <a:r>
              <a:rPr lang="de-DE" dirty="0" smtClean="0"/>
              <a:t> </a:t>
            </a:r>
            <a:r>
              <a:rPr lang="de-DE" dirty="0" err="1" smtClean="0"/>
              <a:t>number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pedestrians</a:t>
            </a:r>
            <a:r>
              <a:rPr lang="de-DE" dirty="0" smtClean="0"/>
              <a:t> per </a:t>
            </a:r>
            <a:r>
              <a:rPr lang="de-DE" dirty="0" err="1" smtClean="0"/>
              <a:t>door</a:t>
            </a: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Mittwoch, 30. Mai 2012</a:t>
            </a:r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/>
              <a:t>Dominic </a:t>
            </a:r>
            <a:r>
              <a:rPr lang="de-DE" dirty="0" err="1"/>
              <a:t>Hänni</a:t>
            </a:r>
            <a:r>
              <a:rPr lang="de-DE" dirty="0"/>
              <a:t>, Patrick </a:t>
            </a:r>
            <a:r>
              <a:rPr lang="de-DE" dirty="0" err="1"/>
              <a:t>Manser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Stefan Zoller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528" y="0"/>
            <a:ext cx="937534" cy="623887"/>
          </a:xfrm>
          <a:prstGeom prst="rect">
            <a:avLst/>
          </a:prstGeom>
        </p:spPr>
      </p:pic>
      <p:sp>
        <p:nvSpPr>
          <p:cNvPr id="3" name="Gestreifter Pfeil nach rechts 2"/>
          <p:cNvSpPr/>
          <p:nvPr/>
        </p:nvSpPr>
        <p:spPr bwMode="auto">
          <a:xfrm>
            <a:off x="3431969" y="3966358"/>
            <a:ext cx="978408" cy="484632"/>
          </a:xfrm>
          <a:prstGeom prst="stripedRightArrow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9" name="Pfeil nach rechts 8"/>
          <p:cNvSpPr/>
          <p:nvPr/>
        </p:nvSpPr>
        <p:spPr bwMode="auto">
          <a:xfrm>
            <a:off x="2066306" y="4108862"/>
            <a:ext cx="1854867" cy="581891"/>
          </a:xfrm>
          <a:prstGeom prst="rightArrow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0" name="Pfeil nach rechts 9"/>
          <p:cNvSpPr/>
          <p:nvPr/>
        </p:nvSpPr>
        <p:spPr bwMode="auto">
          <a:xfrm>
            <a:off x="617513" y="3681347"/>
            <a:ext cx="427511" cy="166254"/>
          </a:xfrm>
          <a:prstGeom prst="rightArrow">
            <a:avLst/>
          </a:prstGeom>
          <a:solidFill>
            <a:srgbClr val="2A6AB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12441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smtClean="0"/>
              <a:t>Width </a:t>
            </a:r>
            <a:r>
              <a:rPr lang="de-CH" dirty="0" err="1" smtClean="0"/>
              <a:t>of</a:t>
            </a:r>
            <a:r>
              <a:rPr lang="de-CH" dirty="0" smtClean="0"/>
              <a:t> </a:t>
            </a:r>
            <a:r>
              <a:rPr lang="de-CH" dirty="0" err="1" smtClean="0"/>
              <a:t>Stair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Mittwoch, 30. Mai 2012</a:t>
            </a:r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/>
              <a:t>Dominic </a:t>
            </a:r>
            <a:r>
              <a:rPr lang="de-DE" dirty="0" err="1"/>
              <a:t>Hänni</a:t>
            </a:r>
            <a:r>
              <a:rPr lang="de-DE" dirty="0"/>
              <a:t>, Patrick </a:t>
            </a:r>
            <a:r>
              <a:rPr lang="de-DE" dirty="0" err="1"/>
              <a:t>Manser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Stefan Zoller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528" y="0"/>
            <a:ext cx="937534" cy="623887"/>
          </a:xfrm>
          <a:prstGeom prst="rect">
            <a:avLst/>
          </a:prstGeom>
        </p:spPr>
      </p:pic>
      <p:grpSp>
        <p:nvGrpSpPr>
          <p:cNvPr id="11" name="Gruppierung 10"/>
          <p:cNvGrpSpPr/>
          <p:nvPr/>
        </p:nvGrpSpPr>
        <p:grpSpPr>
          <a:xfrm>
            <a:off x="1110882" y="2488569"/>
            <a:ext cx="6682101" cy="2100089"/>
            <a:chOff x="1559900" y="2475742"/>
            <a:chExt cx="6682101" cy="2100089"/>
          </a:xfrm>
        </p:grpSpPr>
        <p:pic>
          <p:nvPicPr>
            <p:cNvPr id="10" name="Bild 9" descr="stairs_width.eps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1559900" y="2475742"/>
              <a:ext cx="6682101" cy="2100089"/>
            </a:xfrm>
            <a:prstGeom prst="rect">
              <a:avLst/>
            </a:prstGeom>
          </p:spPr>
        </p:pic>
        <p:pic>
          <p:nvPicPr>
            <p:cNvPr id="8" name="Bild 7" descr="stairs_width.eps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109" t="12217" r="53651" b="18761"/>
            <a:stretch/>
          </p:blipFill>
          <p:spPr>
            <a:xfrm rot="10800000" flipH="1" flipV="1">
              <a:off x="3451049" y="2757950"/>
              <a:ext cx="1218773" cy="14495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74329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 smtClean="0"/>
              <a:t>Results</a:t>
            </a:r>
            <a:r>
              <a:rPr lang="de-CH" dirty="0" smtClean="0"/>
              <a:t> Width </a:t>
            </a:r>
            <a:r>
              <a:rPr lang="de-CH" dirty="0" err="1" smtClean="0"/>
              <a:t>of</a:t>
            </a:r>
            <a:r>
              <a:rPr lang="de-CH" dirty="0" smtClean="0"/>
              <a:t> </a:t>
            </a:r>
            <a:r>
              <a:rPr lang="de-CH" dirty="0" err="1" smtClean="0"/>
              <a:t>Stair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Mittwoch, 30. Mai 2012</a:t>
            </a:r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/>
              <a:t>Dominic </a:t>
            </a:r>
            <a:r>
              <a:rPr lang="de-DE" dirty="0" err="1"/>
              <a:t>Hänni</a:t>
            </a:r>
            <a:r>
              <a:rPr lang="de-DE" dirty="0"/>
              <a:t>, Patrick </a:t>
            </a:r>
            <a:r>
              <a:rPr lang="de-DE" dirty="0" err="1"/>
              <a:t>Manser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Stefan Zoller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528" y="0"/>
            <a:ext cx="937534" cy="623887"/>
          </a:xfrm>
          <a:prstGeom prst="rect">
            <a:avLst/>
          </a:prstGeom>
        </p:spPr>
      </p:pic>
      <p:pic>
        <p:nvPicPr>
          <p:cNvPr id="8" name="Bild 7" descr="compare_stairs2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8000"/>
            <a:ext cx="9144000" cy="3297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2461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smtClean="0"/>
              <a:t>Width </a:t>
            </a:r>
            <a:r>
              <a:rPr lang="de-CH" dirty="0" err="1" smtClean="0"/>
              <a:t>of</a:t>
            </a:r>
            <a:r>
              <a:rPr lang="de-CH" dirty="0" smtClean="0"/>
              <a:t> </a:t>
            </a:r>
            <a:r>
              <a:rPr lang="de-CH" dirty="0" err="1" smtClean="0"/>
              <a:t>Stair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Mittwoch, 30. Mai 2012</a:t>
            </a:r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/>
              <a:t>Dominic </a:t>
            </a:r>
            <a:r>
              <a:rPr lang="de-DE" dirty="0" err="1"/>
              <a:t>Hänni</a:t>
            </a:r>
            <a:r>
              <a:rPr lang="de-DE" dirty="0"/>
              <a:t>, Patrick </a:t>
            </a:r>
            <a:r>
              <a:rPr lang="de-DE" dirty="0" err="1"/>
              <a:t>Manser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Stefan Zoller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528" y="0"/>
            <a:ext cx="937534" cy="623887"/>
          </a:xfrm>
          <a:prstGeom prst="rect">
            <a:avLst/>
          </a:prstGeom>
        </p:spPr>
      </p:pic>
      <p:pic>
        <p:nvPicPr>
          <p:cNvPr id="3" name="Bild 2" descr="width_v1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300" y="2063751"/>
            <a:ext cx="4244041" cy="1327150"/>
          </a:xfrm>
          <a:prstGeom prst="rect">
            <a:avLst/>
          </a:prstGeom>
        </p:spPr>
      </p:pic>
      <p:pic>
        <p:nvPicPr>
          <p:cNvPr id="8" name="Bild 7" descr="width_v3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" y="2076449"/>
            <a:ext cx="4216400" cy="1318507"/>
          </a:xfrm>
          <a:prstGeom prst="rect">
            <a:avLst/>
          </a:prstGeom>
        </p:spPr>
      </p:pic>
      <p:pic>
        <p:nvPicPr>
          <p:cNvPr id="9" name="Bild 8" descr="width_v4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" y="3740150"/>
            <a:ext cx="4229100" cy="1322478"/>
          </a:xfrm>
          <a:prstGeom prst="rect">
            <a:avLst/>
          </a:prstGeom>
        </p:spPr>
      </p:pic>
      <p:pic>
        <p:nvPicPr>
          <p:cNvPr id="10" name="Bild 9" descr="width_v5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600" y="3727450"/>
            <a:ext cx="4244044" cy="132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594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 smtClean="0"/>
              <a:t>Realistic</a:t>
            </a:r>
            <a:r>
              <a:rPr lang="de-CH" dirty="0" smtClean="0"/>
              <a:t> </a:t>
            </a:r>
            <a:r>
              <a:rPr lang="de-CH" dirty="0" err="1" smtClean="0"/>
              <a:t>Simulations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Mittwoch, 30. Mai 2012</a:t>
            </a:r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/>
              <a:t>Dominic </a:t>
            </a:r>
            <a:r>
              <a:rPr lang="de-DE" dirty="0" err="1"/>
              <a:t>Hänni</a:t>
            </a:r>
            <a:r>
              <a:rPr lang="de-DE" dirty="0"/>
              <a:t>, Patrick </a:t>
            </a:r>
            <a:r>
              <a:rPr lang="de-DE" dirty="0" err="1"/>
              <a:t>Manser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Stefan Zoller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528" y="0"/>
            <a:ext cx="937534" cy="623887"/>
          </a:xfrm>
          <a:prstGeom prst="rect">
            <a:avLst/>
          </a:prstGeom>
        </p:spPr>
      </p:pic>
      <p:pic>
        <p:nvPicPr>
          <p:cNvPr id="13" name="Bild 12" descr="map_winti.jpg" title="Map Winterthur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2298700"/>
            <a:ext cx="9144000" cy="981307"/>
          </a:xfrm>
          <a:prstGeom prst="rect">
            <a:avLst/>
          </a:prstGeom>
        </p:spPr>
      </p:pic>
      <p:pic>
        <p:nvPicPr>
          <p:cNvPr id="14" name="Bild 13" descr="map_altst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3822700"/>
            <a:ext cx="9144000" cy="981307"/>
          </a:xfrm>
          <a:prstGeom prst="rect">
            <a:avLst/>
          </a:prstGeom>
        </p:spPr>
      </p:pic>
      <p:sp>
        <p:nvSpPr>
          <p:cNvPr id="15" name="Textfeld 14"/>
          <p:cNvSpPr txBox="1"/>
          <p:nvPr/>
        </p:nvSpPr>
        <p:spPr>
          <a:xfrm>
            <a:off x="4013200" y="2108200"/>
            <a:ext cx="1131039" cy="389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Winterthur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4025900" y="3632200"/>
            <a:ext cx="1040068" cy="389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Altstetten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3781002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 smtClean="0"/>
              <a:t>Results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Mittwoch, 30. Mai 2012</a:t>
            </a:r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/>
              <a:t>Dominic </a:t>
            </a:r>
            <a:r>
              <a:rPr lang="de-DE" dirty="0" err="1"/>
              <a:t>Hänni</a:t>
            </a:r>
            <a:r>
              <a:rPr lang="de-DE" dirty="0"/>
              <a:t>, Patrick </a:t>
            </a:r>
            <a:r>
              <a:rPr lang="de-DE" dirty="0" err="1"/>
              <a:t>Manser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Stefan Zoller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528" y="0"/>
            <a:ext cx="937534" cy="623887"/>
          </a:xfrm>
          <a:prstGeom prst="rect">
            <a:avLst/>
          </a:prstGeom>
        </p:spPr>
      </p:pic>
      <p:pic>
        <p:nvPicPr>
          <p:cNvPr id="8" name="Bild 7" descr="traffic_velocity_compare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6400"/>
            <a:ext cx="9144000" cy="426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6549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Outlook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1000" y="1751013"/>
            <a:ext cx="5982275" cy="467836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CH" dirty="0" err="1" smtClean="0"/>
              <a:t>Possible</a:t>
            </a:r>
            <a:r>
              <a:rPr lang="de-CH" dirty="0" smtClean="0"/>
              <a:t> </a:t>
            </a:r>
            <a:r>
              <a:rPr lang="de-CH" dirty="0" err="1" smtClean="0"/>
              <a:t>improvements</a:t>
            </a:r>
            <a:endParaRPr lang="de-CH" dirty="0" smtClean="0"/>
          </a:p>
          <a:p>
            <a:pPr lvl="1">
              <a:lnSpc>
                <a:spcPct val="150000"/>
              </a:lnSpc>
            </a:pPr>
            <a:r>
              <a:rPr lang="de-CH" dirty="0" smtClean="0"/>
              <a:t>Fixed </a:t>
            </a:r>
            <a:r>
              <a:rPr lang="de-CH" dirty="0" err="1" smtClean="0"/>
              <a:t>number</a:t>
            </a:r>
            <a:r>
              <a:rPr lang="de-CH" dirty="0" smtClean="0"/>
              <a:t> </a:t>
            </a:r>
            <a:r>
              <a:rPr lang="de-CH" dirty="0" err="1" smtClean="0"/>
              <a:t>of</a:t>
            </a:r>
            <a:r>
              <a:rPr lang="de-CH" dirty="0" smtClean="0"/>
              <a:t> </a:t>
            </a:r>
            <a:r>
              <a:rPr lang="de-CH" dirty="0" err="1" smtClean="0"/>
              <a:t>pedestrians</a:t>
            </a:r>
            <a:r>
              <a:rPr lang="de-CH" dirty="0" smtClean="0"/>
              <a:t> per </a:t>
            </a:r>
            <a:r>
              <a:rPr lang="de-CH" dirty="0" err="1" smtClean="0"/>
              <a:t>door</a:t>
            </a:r>
            <a:endParaRPr lang="de-CH" dirty="0" smtClean="0"/>
          </a:p>
          <a:p>
            <a:pPr lvl="1">
              <a:lnSpc>
                <a:spcPct val="150000"/>
              </a:lnSpc>
            </a:pPr>
            <a:r>
              <a:rPr lang="de-CH" dirty="0" err="1" smtClean="0"/>
              <a:t>Social</a:t>
            </a:r>
            <a:r>
              <a:rPr lang="de-CH" dirty="0" smtClean="0"/>
              <a:t> </a:t>
            </a:r>
            <a:r>
              <a:rPr lang="de-CH" dirty="0" err="1" smtClean="0"/>
              <a:t>factors</a:t>
            </a:r>
            <a:r>
              <a:rPr lang="de-CH" dirty="0" smtClean="0"/>
              <a:t>, e.g. </a:t>
            </a:r>
            <a:r>
              <a:rPr lang="de-CH" dirty="0" err="1" smtClean="0"/>
              <a:t>impatience</a:t>
            </a:r>
          </a:p>
          <a:p>
            <a:pPr lvl="1">
              <a:lnSpc>
                <a:spcPct val="150000"/>
              </a:lnSpc>
            </a:pPr>
            <a:r>
              <a:rPr lang="de-CH" dirty="0" smtClean="0"/>
              <a:t>More </a:t>
            </a:r>
            <a:r>
              <a:rPr lang="de-CH" dirty="0" err="1" smtClean="0"/>
              <a:t>random</a:t>
            </a:r>
            <a:r>
              <a:rPr lang="de-CH" dirty="0" smtClean="0"/>
              <a:t> </a:t>
            </a:r>
            <a:r>
              <a:rPr lang="de-CH" dirty="0" err="1" smtClean="0"/>
              <a:t>parameters</a:t>
            </a:r>
          </a:p>
          <a:p>
            <a:pPr lvl="1">
              <a:lnSpc>
                <a:spcPct val="150000"/>
              </a:lnSpc>
            </a:pPr>
            <a:r>
              <a:rPr lang="de-CH" dirty="0" err="1" smtClean="0"/>
              <a:t>Pedestrians</a:t>
            </a:r>
            <a:r>
              <a:rPr lang="de-CH" dirty="0" smtClean="0"/>
              <a:t> </a:t>
            </a:r>
            <a:r>
              <a:rPr lang="de-CH" dirty="0" err="1" smtClean="0"/>
              <a:t>walking</a:t>
            </a:r>
            <a:r>
              <a:rPr lang="de-CH" dirty="0" smtClean="0"/>
              <a:t> in </a:t>
            </a:r>
            <a:r>
              <a:rPr lang="de-CH" dirty="0" err="1" smtClean="0"/>
              <a:t>the</a:t>
            </a:r>
            <a:r>
              <a:rPr lang="de-CH" dirty="0" smtClean="0"/>
              <a:t> </a:t>
            </a:r>
            <a:r>
              <a:rPr lang="de-CH" dirty="0" err="1" smtClean="0"/>
              <a:t>opposite</a:t>
            </a:r>
            <a:r>
              <a:rPr lang="de-CH" dirty="0" smtClean="0"/>
              <a:t> </a:t>
            </a:r>
            <a:r>
              <a:rPr lang="de-CH" dirty="0" err="1" smtClean="0"/>
              <a:t>direction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Mittwoch, 30. Mai 2012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/>
              <a:t>Dominic </a:t>
            </a:r>
            <a:r>
              <a:rPr lang="de-DE" dirty="0" err="1"/>
              <a:t>Hänni</a:t>
            </a:r>
            <a:r>
              <a:rPr lang="de-DE" dirty="0"/>
              <a:t>, Patrick </a:t>
            </a:r>
            <a:r>
              <a:rPr lang="de-DE" dirty="0" err="1"/>
              <a:t>Manser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Stefan Zoller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528" y="0"/>
            <a:ext cx="937534" cy="623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1638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Mittwoch, 30. Mai 2012</a:t>
            </a:r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/>
              <a:t>Dominic </a:t>
            </a:r>
            <a:r>
              <a:rPr lang="de-DE" dirty="0" err="1"/>
              <a:t>Hänni</a:t>
            </a:r>
            <a:r>
              <a:rPr lang="de-DE" dirty="0"/>
              <a:t>, Patrick </a:t>
            </a:r>
            <a:r>
              <a:rPr lang="de-DE" dirty="0" err="1"/>
              <a:t>Manser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Stefan Zoller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528" y="0"/>
            <a:ext cx="937534" cy="623887"/>
          </a:xfrm>
          <a:prstGeom prst="rect">
            <a:avLst/>
          </a:prstGeom>
        </p:spPr>
      </p:pic>
      <p:pic>
        <p:nvPicPr>
          <p:cNvPr id="8" name="winti_komprimiert.divx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2223" t="26970" r="8611" b="30000"/>
          <a:stretch/>
        </p:blipFill>
        <p:spPr>
          <a:xfrm>
            <a:off x="-28977" y="2755900"/>
            <a:ext cx="9176197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2487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Mittwoch, 30. Mai 2012</a:t>
            </a:r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9C2B8F2-8E09-4AC6-98B7-19679AD855BE}" type="slidenum">
              <a:rPr lang="de-DE" smtClean="0"/>
              <a:pPr/>
              <a:t>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/>
              <a:t>Dominic </a:t>
            </a:r>
            <a:r>
              <a:rPr lang="de-DE" dirty="0" err="1"/>
              <a:t>Hänni</a:t>
            </a:r>
            <a:r>
              <a:rPr lang="de-DE" dirty="0"/>
              <a:t>, Patrick </a:t>
            </a:r>
            <a:r>
              <a:rPr lang="de-DE" dirty="0" err="1"/>
              <a:t>Manser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Stefan Zoller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528" y="0"/>
            <a:ext cx="937534" cy="623887"/>
          </a:xfrm>
          <a:prstGeom prst="rect">
            <a:avLst/>
          </a:prstGeom>
        </p:spPr>
      </p:pic>
      <p:sp>
        <p:nvSpPr>
          <p:cNvPr id="8" name="Rechteck 7"/>
          <p:cNvSpPr/>
          <p:nvPr/>
        </p:nvSpPr>
        <p:spPr>
          <a:xfrm>
            <a:off x="2575132" y="3185343"/>
            <a:ext cx="3993739" cy="48731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CH" sz="5400" b="1" cap="none" spc="0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  <a:reflection blurRad="6350" stA="60000" endA="900" endPos="58000" dir="5400000" sy="-100000" algn="bl" rotWithShape="0"/>
                </a:effectLst>
              </a:rPr>
              <a:t>Questions</a:t>
            </a:r>
            <a:r>
              <a:rPr lang="de-CH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?</a:t>
            </a:r>
            <a:endParaRPr lang="de-CH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Introduction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 smtClean="0"/>
              <a:t>Mittwoch, 30. Mai 2012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 smtClean="0"/>
              <a:t>Dominic </a:t>
            </a:r>
            <a:r>
              <a:rPr lang="de-DE" dirty="0" err="1" smtClean="0"/>
              <a:t>Hänni</a:t>
            </a:r>
            <a:r>
              <a:rPr lang="de-DE" dirty="0" smtClean="0"/>
              <a:t>, Patrick </a:t>
            </a:r>
            <a:r>
              <a:rPr lang="de-DE" dirty="0" err="1" smtClean="0"/>
              <a:t>Manser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Stefan Zoller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528" y="0"/>
            <a:ext cx="937534" cy="623887"/>
          </a:xfrm>
          <a:prstGeom prst="rect">
            <a:avLst/>
          </a:prstGeom>
        </p:spPr>
      </p:pic>
      <p:pic>
        <p:nvPicPr>
          <p:cNvPr id="8" name="Bild 7" descr="pendler_fullSize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059" y="2004252"/>
            <a:ext cx="5400905" cy="3542994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Description </a:t>
            </a:r>
            <a:r>
              <a:rPr lang="de-CH" dirty="0" err="1" smtClean="0"/>
              <a:t>of</a:t>
            </a:r>
            <a:r>
              <a:rPr lang="de-CH" dirty="0" smtClean="0"/>
              <a:t> </a:t>
            </a:r>
            <a:r>
              <a:rPr lang="de-CH" dirty="0" err="1" smtClean="0"/>
              <a:t>the</a:t>
            </a:r>
            <a:r>
              <a:rPr lang="de-CH" dirty="0" smtClean="0"/>
              <a:t> Model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 smtClean="0"/>
              <a:t>Agend</a:t>
            </a:r>
            <a:r>
              <a:rPr lang="de-CH" dirty="0" smtClean="0"/>
              <a:t> </a:t>
            </a:r>
            <a:r>
              <a:rPr lang="de-CH" dirty="0" err="1" smtClean="0"/>
              <a:t>based</a:t>
            </a:r>
            <a:r>
              <a:rPr lang="de-CH" dirty="0" smtClean="0"/>
              <a:t> </a:t>
            </a:r>
            <a:r>
              <a:rPr lang="de-CH" dirty="0" err="1" smtClean="0"/>
              <a:t>social</a:t>
            </a:r>
            <a:r>
              <a:rPr lang="de-CH" dirty="0" smtClean="0"/>
              <a:t> </a:t>
            </a:r>
            <a:r>
              <a:rPr lang="de-CH" dirty="0" err="1" smtClean="0"/>
              <a:t>force</a:t>
            </a:r>
            <a:r>
              <a:rPr lang="de-CH" dirty="0" smtClean="0"/>
              <a:t> </a:t>
            </a:r>
            <a:r>
              <a:rPr lang="de-CH" dirty="0" err="1" smtClean="0"/>
              <a:t>model</a:t>
            </a:r>
            <a:endParaRPr lang="de-CH" dirty="0" smtClean="0"/>
          </a:p>
          <a:p>
            <a:r>
              <a:rPr lang="de-CH" dirty="0"/>
              <a:t>3 </a:t>
            </a:r>
            <a:r>
              <a:rPr lang="de-CH" dirty="0" err="1"/>
              <a:t>forces</a:t>
            </a:r>
            <a:endParaRPr lang="de-CH" dirty="0"/>
          </a:p>
          <a:p>
            <a:pPr lvl="1"/>
            <a:r>
              <a:rPr lang="de-CH" dirty="0" err="1" smtClean="0"/>
              <a:t>Pedestrian</a:t>
            </a:r>
            <a:r>
              <a:rPr lang="de-CH" dirty="0" smtClean="0"/>
              <a:t> </a:t>
            </a:r>
            <a:r>
              <a:rPr lang="de-CH" dirty="0" err="1"/>
              <a:t>interaction</a:t>
            </a:r>
            <a:r>
              <a:rPr lang="de-CH" dirty="0"/>
              <a:t> </a:t>
            </a:r>
            <a:r>
              <a:rPr lang="de-CH" dirty="0" err="1"/>
              <a:t>force</a:t>
            </a:r>
            <a:endParaRPr lang="de-CH" dirty="0"/>
          </a:p>
          <a:p>
            <a:pPr lvl="1"/>
            <a:r>
              <a:rPr lang="de-CH" dirty="0"/>
              <a:t>Wall </a:t>
            </a:r>
            <a:r>
              <a:rPr lang="de-CH" dirty="0" err="1" smtClean="0"/>
              <a:t>force</a:t>
            </a:r>
            <a:endParaRPr lang="de-CH" dirty="0" smtClean="0"/>
          </a:p>
          <a:p>
            <a:pPr lvl="1"/>
            <a:r>
              <a:rPr lang="de-CH" dirty="0"/>
              <a:t>Target </a:t>
            </a:r>
            <a:r>
              <a:rPr lang="de-CH" dirty="0" err="1" smtClean="0"/>
              <a:t>force</a:t>
            </a:r>
            <a:endParaRPr lang="de-CH" dirty="0" smtClean="0"/>
          </a:p>
          <a:p>
            <a:r>
              <a:rPr lang="de-CH" dirty="0" smtClean="0"/>
              <a:t>Newtons </a:t>
            </a:r>
            <a:r>
              <a:rPr lang="de-CH" dirty="0" err="1" smtClean="0"/>
              <a:t>law</a:t>
            </a:r>
            <a:r>
              <a:rPr lang="de-CH" dirty="0" smtClean="0"/>
              <a:t> </a:t>
            </a:r>
            <a:r>
              <a:rPr lang="de-CH" dirty="0" err="1" smtClean="0"/>
              <a:t>of</a:t>
            </a:r>
            <a:r>
              <a:rPr lang="de-CH" dirty="0" smtClean="0"/>
              <a:t> </a:t>
            </a:r>
            <a:r>
              <a:rPr lang="de-CH" dirty="0" err="1" smtClean="0"/>
              <a:t>motion</a:t>
            </a:r>
            <a:endParaRPr lang="de-CH" dirty="0"/>
          </a:p>
          <a:p>
            <a:endParaRPr lang="de-CH" dirty="0" smtClean="0"/>
          </a:p>
          <a:p>
            <a:endParaRPr lang="de-CH" dirty="0"/>
          </a:p>
          <a:p>
            <a:r>
              <a:rPr lang="de-CH" dirty="0" smtClean="0"/>
              <a:t>Euler time </a:t>
            </a:r>
            <a:r>
              <a:rPr lang="de-CH" dirty="0" err="1" smtClean="0"/>
              <a:t>integration</a:t>
            </a:r>
            <a:endParaRPr lang="de-CH" dirty="0" smtClean="0"/>
          </a:p>
          <a:p>
            <a:pPr lvl="1"/>
            <a:endParaRPr lang="de-CH" dirty="0" smtClean="0"/>
          </a:p>
          <a:p>
            <a:pPr lvl="1"/>
            <a:endParaRPr lang="de-CH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Mittwoch, 30. Mai 2012</a:t>
            </a:r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/>
              <a:t>Dominic </a:t>
            </a:r>
            <a:r>
              <a:rPr lang="de-DE" dirty="0" err="1"/>
              <a:t>Hänni</a:t>
            </a:r>
            <a:r>
              <a:rPr lang="de-DE" dirty="0"/>
              <a:t>, Patrick </a:t>
            </a:r>
            <a:r>
              <a:rPr lang="de-DE" dirty="0" err="1"/>
              <a:t>Manser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Stefan Zoller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528" y="0"/>
            <a:ext cx="937534" cy="623887"/>
          </a:xfrm>
          <a:prstGeom prst="rect">
            <a:avLst/>
          </a:prstGeom>
        </p:spPr>
      </p:pic>
      <p:pic>
        <p:nvPicPr>
          <p:cNvPr id="8" name="Bild 7" descr="accelaration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124" y="3946381"/>
            <a:ext cx="3206751" cy="932096"/>
          </a:xfrm>
          <a:prstGeom prst="rect">
            <a:avLst/>
          </a:prstGeom>
        </p:spPr>
      </p:pic>
      <p:pic>
        <p:nvPicPr>
          <p:cNvPr id="9" name="Bild 8" descr="time_integration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0" y="5657850"/>
            <a:ext cx="79121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0191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Pedestrian</a:t>
            </a:r>
            <a:r>
              <a:rPr lang="de-CH" dirty="0" smtClean="0"/>
              <a:t> </a:t>
            </a:r>
            <a:r>
              <a:rPr lang="de-CH" dirty="0" err="1" smtClean="0"/>
              <a:t>interaction</a:t>
            </a:r>
            <a:r>
              <a:rPr lang="de-CH" dirty="0" smtClean="0"/>
              <a:t> </a:t>
            </a:r>
            <a:r>
              <a:rPr lang="de-CH" dirty="0" err="1" smtClean="0"/>
              <a:t>force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Mittwoch, 30. Mai 2012</a:t>
            </a:r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/>
              <a:t>Dominic </a:t>
            </a:r>
            <a:r>
              <a:rPr lang="de-DE" dirty="0" err="1"/>
              <a:t>Hänni</a:t>
            </a:r>
            <a:r>
              <a:rPr lang="de-DE" dirty="0"/>
              <a:t>, Patrick </a:t>
            </a:r>
            <a:r>
              <a:rPr lang="de-DE" dirty="0" err="1"/>
              <a:t>Manser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Stefan Zoller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528" y="0"/>
            <a:ext cx="937534" cy="623887"/>
          </a:xfrm>
          <a:prstGeom prst="rect">
            <a:avLst/>
          </a:prstGeom>
        </p:spPr>
      </p:pic>
      <p:pic>
        <p:nvPicPr>
          <p:cNvPr id="11" name="Bild 10" descr="plot_anisoForce.eps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77" t="5808" r="9389" b="7386"/>
          <a:stretch/>
        </p:blipFill>
        <p:spPr>
          <a:xfrm>
            <a:off x="4889500" y="1818271"/>
            <a:ext cx="3670299" cy="3591929"/>
          </a:xfrm>
          <a:prstGeom prst="rect">
            <a:avLst/>
          </a:prstGeom>
        </p:spPr>
      </p:pic>
      <p:pic>
        <p:nvPicPr>
          <p:cNvPr id="12" name="Bild 11" descr="plot_exForcePed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0" y="1752600"/>
            <a:ext cx="4014638" cy="363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168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Wall </a:t>
            </a:r>
            <a:r>
              <a:rPr lang="de-CH" dirty="0" err="1" smtClean="0"/>
              <a:t>force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Mittwoch, 30. Mai 2012</a:t>
            </a:r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/>
              <a:t>Dominic </a:t>
            </a:r>
            <a:r>
              <a:rPr lang="de-DE" dirty="0" err="1"/>
              <a:t>Hänni</a:t>
            </a:r>
            <a:r>
              <a:rPr lang="de-DE" dirty="0"/>
              <a:t>, Patrick </a:t>
            </a:r>
            <a:r>
              <a:rPr lang="de-DE" dirty="0" err="1"/>
              <a:t>Manser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Stefan Zoller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528" y="0"/>
            <a:ext cx="937534" cy="623887"/>
          </a:xfrm>
          <a:prstGeom prst="rect">
            <a:avLst/>
          </a:prstGeom>
        </p:spPr>
      </p:pic>
      <p:pic>
        <p:nvPicPr>
          <p:cNvPr id="8" name="Bild 7" descr="wall_forc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5940" y="2032258"/>
            <a:ext cx="4546600" cy="685800"/>
          </a:xfrm>
          <a:prstGeom prst="rect">
            <a:avLst/>
          </a:prstGeom>
        </p:spPr>
      </p:pic>
      <p:pic>
        <p:nvPicPr>
          <p:cNvPr id="9" name="Bild 8" descr="wallforce_range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508" y="3505202"/>
            <a:ext cx="2917825" cy="2353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0573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Target </a:t>
            </a:r>
            <a:r>
              <a:rPr lang="de-CH" dirty="0" err="1" smtClean="0"/>
              <a:t>force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Mittwoch, 30. Mai 2012</a:t>
            </a:r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/>
              <a:t>Dominic </a:t>
            </a:r>
            <a:r>
              <a:rPr lang="de-DE" dirty="0" err="1"/>
              <a:t>Hänni</a:t>
            </a:r>
            <a:r>
              <a:rPr lang="de-DE" dirty="0"/>
              <a:t>, Patrick </a:t>
            </a:r>
            <a:r>
              <a:rPr lang="de-DE" dirty="0" err="1"/>
              <a:t>Manser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Stefan Zoller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528" y="0"/>
            <a:ext cx="937534" cy="623887"/>
          </a:xfrm>
          <a:prstGeom prst="rect">
            <a:avLst/>
          </a:prstGeom>
        </p:spPr>
      </p:pic>
      <p:pic>
        <p:nvPicPr>
          <p:cNvPr id="8" name="Bild 7" descr="distance_map-eps-converted-to.pd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264" y="2434242"/>
            <a:ext cx="5222259" cy="1956202"/>
          </a:xfrm>
          <a:prstGeom prst="rect">
            <a:avLst/>
          </a:prstGeom>
        </p:spPr>
      </p:pic>
      <p:pic>
        <p:nvPicPr>
          <p:cNvPr id="12" name="Bild 11" descr="illustration_map-eps-converted-to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4511" y="501604"/>
            <a:ext cx="4559300" cy="1860596"/>
          </a:xfrm>
          <a:prstGeom prst="rect">
            <a:avLst/>
          </a:prstGeom>
        </p:spPr>
      </p:pic>
      <p:pic>
        <p:nvPicPr>
          <p:cNvPr id="13" name="Bild 12" descr="vectorfield_map-eps-converted-to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4407" y="4535714"/>
            <a:ext cx="4737222" cy="1953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4626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Stairs</a:t>
            </a:r>
            <a:r>
              <a:rPr lang="de-CH" dirty="0" smtClean="0"/>
              <a:t> </a:t>
            </a:r>
            <a:r>
              <a:rPr lang="de-CH" dirty="0" err="1" smtClean="0"/>
              <a:t>Decision</a:t>
            </a:r>
            <a:r>
              <a:rPr lang="de-CH" dirty="0" smtClean="0"/>
              <a:t> Model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Mittwoch, 30. Mai 2012</a:t>
            </a:r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/>
              <a:t>Dominic </a:t>
            </a:r>
            <a:r>
              <a:rPr lang="de-DE" dirty="0" err="1"/>
              <a:t>Hänni</a:t>
            </a:r>
            <a:r>
              <a:rPr lang="de-DE" dirty="0"/>
              <a:t>, Patrick </a:t>
            </a:r>
            <a:r>
              <a:rPr lang="de-DE" dirty="0" err="1"/>
              <a:t>Manser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Stefan Zoller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528" y="0"/>
            <a:ext cx="937534" cy="623887"/>
          </a:xfrm>
          <a:prstGeom prst="rect">
            <a:avLst/>
          </a:prstGeom>
        </p:spPr>
      </p:pic>
      <p:pic>
        <p:nvPicPr>
          <p:cNvPr id="3" name="Bild 2" descr="probability_stairsdecision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28800"/>
            <a:ext cx="9144000" cy="3184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094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Mittwoch, 30. Mai 2012</a:t>
            </a:r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/>
              <a:t>Dominic </a:t>
            </a:r>
            <a:r>
              <a:rPr lang="de-DE" dirty="0" err="1"/>
              <a:t>Hänni</a:t>
            </a:r>
            <a:r>
              <a:rPr lang="de-DE" dirty="0"/>
              <a:t>, Patrick </a:t>
            </a:r>
            <a:r>
              <a:rPr lang="de-DE" dirty="0" err="1"/>
              <a:t>Manser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Stefan Zoller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528" y="0"/>
            <a:ext cx="937534" cy="623887"/>
          </a:xfrm>
          <a:prstGeom prst="rect">
            <a:avLst/>
          </a:prstGeom>
        </p:spPr>
      </p:pic>
      <p:pic>
        <p:nvPicPr>
          <p:cNvPr id="3" name="pedest_fighting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9444" t="37654" r="17499" b="38574"/>
          <a:stretch/>
        </p:blipFill>
        <p:spPr>
          <a:xfrm>
            <a:off x="-138938" y="2095500"/>
            <a:ext cx="9282938" cy="1968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11651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 smtClean="0"/>
              <a:t>Improvements</a:t>
            </a:r>
            <a:endParaRPr lang="de-CH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 err="1" smtClean="0"/>
              <a:t>Restrictions</a:t>
            </a:r>
            <a:r>
              <a:rPr lang="de-DE" dirty="0" smtClean="0"/>
              <a:t>:</a:t>
            </a:r>
          </a:p>
          <a:p>
            <a:pPr lvl="1">
              <a:lnSpc>
                <a:spcPct val="150000"/>
              </a:lnSpc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endParaRPr lang="de-DE" dirty="0" smtClean="0"/>
          </a:p>
          <a:p>
            <a:pPr lvl="1">
              <a:lnSpc>
                <a:spcPct val="150000"/>
              </a:lnSpc>
            </a:pPr>
            <a:r>
              <a:rPr lang="de-DE" dirty="0" smtClean="0"/>
              <a:t>First 10 time </a:t>
            </a:r>
            <a:r>
              <a:rPr lang="de-DE" dirty="0" err="1" smtClean="0"/>
              <a:t>steps</a:t>
            </a:r>
            <a:endParaRPr lang="de-DE" dirty="0" smtClean="0"/>
          </a:p>
          <a:p>
            <a:pPr lvl="1">
              <a:lnSpc>
                <a:spcPct val="150000"/>
              </a:lnSpc>
            </a:pPr>
            <a:r>
              <a:rPr lang="de-DE" dirty="0" smtClean="0"/>
              <a:t>Minimum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pedestrians</a:t>
            </a:r>
            <a:endParaRPr lang="de-DE" dirty="0" smtClean="0"/>
          </a:p>
          <a:p>
            <a:pPr lvl="1">
              <a:lnSpc>
                <a:spcPct val="150000"/>
              </a:lnSpc>
            </a:pPr>
            <a:r>
              <a:rPr lang="de-DE" dirty="0" smtClean="0"/>
              <a:t>Relative </a:t>
            </a:r>
            <a:r>
              <a:rPr lang="de-DE" dirty="0" err="1" smtClean="0"/>
              <a:t>distance</a:t>
            </a:r>
            <a:r>
              <a:rPr lang="de-DE" dirty="0" smtClean="0"/>
              <a:t> &gt; 0.35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Mittwoch, 30. Mai 2012</a:t>
            </a:r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/>
              <a:t>Dominic </a:t>
            </a:r>
            <a:r>
              <a:rPr lang="de-DE" dirty="0" err="1"/>
              <a:t>Hänni</a:t>
            </a:r>
            <a:r>
              <a:rPr lang="de-DE" dirty="0"/>
              <a:t>, Patrick </a:t>
            </a:r>
            <a:r>
              <a:rPr lang="de-DE" dirty="0" err="1"/>
              <a:t>Manser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Stefan Zoller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528" y="0"/>
            <a:ext cx="937534" cy="623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2102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ster CC ETH Zürich">
  <a:themeElements>
    <a:clrScheme name="ETH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335B"/>
      </a:accent1>
      <a:accent2>
        <a:srgbClr val="005091"/>
      </a:accent2>
      <a:accent3>
        <a:srgbClr val="7FA7C8"/>
      </a:accent3>
      <a:accent4>
        <a:srgbClr val="BFD3E3"/>
      </a:accent4>
      <a:accent5>
        <a:srgbClr val="F5A858"/>
      </a:accent5>
      <a:accent6>
        <a:srgbClr val="7A4A60"/>
      </a:accent6>
      <a:hlink>
        <a:srgbClr val="52ADE7"/>
      </a:hlink>
      <a:folHlink>
        <a:srgbClr val="C7E4F7"/>
      </a:folHlink>
    </a:clrScheme>
    <a:fontScheme name="1_Leere Prä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36000" rIns="0" bIns="3600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ts val="2400"/>
          </a:lnSpc>
          <a:spcBef>
            <a:spcPts val="600"/>
          </a:spcBef>
          <a:spcAft>
            <a:spcPct val="0"/>
          </a:spcAft>
          <a:buClr>
            <a:srgbClr val="2A6AB3"/>
          </a:buClr>
          <a:buSzPct val="110000"/>
          <a:buFont typeface="Wingdings" pitchFamily="16" charset="2"/>
          <a:buNone/>
          <a:tabLst/>
          <a:defRPr kumimoji="0" lang="en-GB" sz="1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36000" rIns="0" bIns="3600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ts val="2400"/>
          </a:lnSpc>
          <a:spcBef>
            <a:spcPts val="600"/>
          </a:spcBef>
          <a:spcAft>
            <a:spcPct val="0"/>
          </a:spcAft>
          <a:buClr>
            <a:srgbClr val="2A6AB3"/>
          </a:buClr>
          <a:buSzPct val="110000"/>
          <a:buFont typeface="Wingdings" pitchFamily="16" charset="2"/>
          <a:buNone/>
          <a:tabLst/>
          <a:defRPr kumimoji="0" lang="en-GB" sz="1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1_Leere Prä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822</Words>
  <Application>Microsoft Office PowerPoint</Application>
  <PresentationFormat>Bildschirmpräsentation (4:3)</PresentationFormat>
  <Paragraphs>147</Paragraphs>
  <Slides>18</Slides>
  <Notes>10</Notes>
  <HiddenSlides>0</HiddenSlides>
  <MMClips>2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19" baseType="lpstr">
      <vt:lpstr>Master CC ETH Zürich</vt:lpstr>
      <vt:lpstr>Pedestrian Dynamics – Train Platform Simulation</vt:lpstr>
      <vt:lpstr>Introduction</vt:lpstr>
      <vt:lpstr>Description of the Model</vt:lpstr>
      <vt:lpstr>Pedestrian interaction force</vt:lpstr>
      <vt:lpstr>Wall force</vt:lpstr>
      <vt:lpstr>Target force</vt:lpstr>
      <vt:lpstr>Stairs Decision Model</vt:lpstr>
      <vt:lpstr>PowerPoint-Präsentation</vt:lpstr>
      <vt:lpstr>Improvements</vt:lpstr>
      <vt:lpstr>Spawn System</vt:lpstr>
      <vt:lpstr>Width of Stair</vt:lpstr>
      <vt:lpstr>Results Width of Stair</vt:lpstr>
      <vt:lpstr>Width of Stair</vt:lpstr>
      <vt:lpstr>Realistic Simulations</vt:lpstr>
      <vt:lpstr>Results</vt:lpstr>
      <vt:lpstr>Outlook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Renato</dc:creator>
  <cp:lastModifiedBy>Steve</cp:lastModifiedBy>
  <cp:revision>278</cp:revision>
  <cp:lastPrinted>2008-03-19T15:04:09Z</cp:lastPrinted>
  <dcterms:modified xsi:type="dcterms:W3CDTF">2012-05-30T13:32:43Z</dcterms:modified>
</cp:coreProperties>
</file>

<file path=docProps/thumbnail.jpeg>
</file>